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2" r:id="rId1"/>
  </p:sldMasterIdLst>
  <p:notesMasterIdLst>
    <p:notesMasterId r:id="rId41"/>
  </p:notesMasterIdLst>
  <p:sldIdLst>
    <p:sldId id="256" r:id="rId2"/>
    <p:sldId id="277" r:id="rId3"/>
    <p:sldId id="305" r:id="rId4"/>
    <p:sldId id="273" r:id="rId5"/>
    <p:sldId id="275" r:id="rId6"/>
    <p:sldId id="295" r:id="rId7"/>
    <p:sldId id="298" r:id="rId8"/>
    <p:sldId id="293" r:id="rId9"/>
    <p:sldId id="304" r:id="rId10"/>
    <p:sldId id="279" r:id="rId11"/>
    <p:sldId id="259" r:id="rId12"/>
    <p:sldId id="296" r:id="rId13"/>
    <p:sldId id="297" r:id="rId14"/>
    <p:sldId id="262" r:id="rId15"/>
    <p:sldId id="299" r:id="rId16"/>
    <p:sldId id="300" r:id="rId17"/>
    <p:sldId id="260" r:id="rId18"/>
    <p:sldId id="276" r:id="rId19"/>
    <p:sldId id="265" r:id="rId20"/>
    <p:sldId id="269" r:id="rId21"/>
    <p:sldId id="278" r:id="rId22"/>
    <p:sldId id="280" r:id="rId23"/>
    <p:sldId id="281" r:id="rId24"/>
    <p:sldId id="303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301" r:id="rId36"/>
    <p:sldId id="302" r:id="rId37"/>
    <p:sldId id="271" r:id="rId38"/>
    <p:sldId id="307" r:id="rId39"/>
    <p:sldId id="306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43"/>
    <p:restoredTop sz="94749"/>
  </p:normalViewPr>
  <p:slideViewPr>
    <p:cSldViewPr snapToGrid="0" snapToObjects="1">
      <p:cViewPr varScale="1">
        <p:scale>
          <a:sx n="107" d="100"/>
          <a:sy n="107" d="100"/>
        </p:scale>
        <p:origin x="784" y="17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2408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D92320-003D-E245-BB72-467CA6F91767}" type="datetimeFigureOut">
              <a:rPr lang="en-US" smtClean="0"/>
              <a:t>11/20/18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662B1F-86A1-AA46-8434-B006A67795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8787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9A3C74-E16D-B643-BC1D-EF8D871B99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AD70E8-16B2-EF45-A9CD-DFEE341DA1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5D2668-A25E-7B43-B79C-72A52BFA34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84890-85D2-4D7B-8EF5-15A9C1DB8F42}" type="datetimeFigureOut">
              <a:rPr lang="en-US" smtClean="0"/>
              <a:t>11/20/18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72B3CC-33EE-6542-B8DB-8ED05D1D8E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8709FE-4FCC-4A42-9386-0B0D73DBA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54382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4524A-9FD6-DE4A-AC7F-78E06F73A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81942B1-AA80-0942-91C7-F23A0ABBDB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2D23AA-706B-9B46-A408-7F0D068780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57CC2-0FC8-4686-B024-99790E0F5162}" type="datetimeFigureOut">
              <a:rPr lang="en-US" smtClean="0"/>
              <a:t>11/20/18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728C7F-3273-7040-8E3E-DA46196155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80BF26-22B8-A546-ADBA-7DE75687C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1910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C08DFD1-111C-EA4F-80EB-31A9CFE534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97DD0B-9B39-8540-A54A-80122CDBE1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182BD9-F228-8D47-B19F-45EC90B837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64DA5-CD3D-4590-A511-FCD3BC7A793E}" type="datetimeFigureOut">
              <a:rPr lang="en-US" smtClean="0"/>
              <a:t>11/20/18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3E4F51-BFCC-0C48-BA58-CE6CFBB4FB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DA85E4-CC06-FC42-8BCE-EB1A844CC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9693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1B593-2F62-E849-AD72-B4DAEE244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162EA9-EFB8-3245-82AF-7B9C1F16CF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247E9C-781A-E04B-A89E-F816419D7D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5661D-6934-4B32-B92C-470368BF1EC6}" type="datetimeFigureOut">
              <a:rPr lang="en-US" smtClean="0"/>
              <a:t>11/20/18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AB1739-3F2D-5949-A926-D34BFE9243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94D498-D28D-6D4C-B02B-210A79E6B6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9767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9CFD4-3A01-9340-B5F0-B5C1EBE547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EE530A-60E5-4E42-9CBE-A1A1444E04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1D42DC-E82B-3349-BB06-82B24702A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822A4-8DA6-4447-9B1F-C5DB58435268}" type="datetimeFigureOut">
              <a:rPr lang="en-US" smtClean="0"/>
              <a:t>11/20/18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6B9A64-E706-AD4A-B5A6-03CC7882C7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1096FC-ACDB-1F43-9A82-3BD47A71C5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16402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865C4B-D964-E645-87CC-0A6D89ED4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92FB09-2B9D-AD4E-8770-D7D6EA9483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9F3A78-36A0-9244-98DE-EF40AFE064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CBD894-4E93-8840-915D-79C4EA66DC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8D31E-DCDA-41A7-9C67-C4B11B94D21D}" type="datetimeFigureOut">
              <a:rPr lang="en-US" smtClean="0"/>
              <a:t>11/20/18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9AD330-CB6B-1341-84C4-37BCBEBE53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5F1DE1-557B-6A48-BCCB-AEC8A8901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7478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81260E-7574-674E-8F04-732A641EF6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B81321-6EBD-5E42-A925-9CAA2EE56E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51B4EE-E398-A54E-A766-8AC93E6A6A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64A514-DBBC-5846-8A70-3A2940A96FF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B242211-4B33-C642-9C64-296C8C82EE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707B960-0A57-794E-9DAD-B3627AC902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762C0-B258-48F1-ADE6-176B4174CCDD}" type="datetimeFigureOut">
              <a:rPr lang="en-US" smtClean="0"/>
              <a:t>11/20/18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75E2552-BD1D-ED48-AC5B-C2E89412F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75F4B81-95C4-9D49-88CB-76AB7A16F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8084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69E4CC-BD89-7346-B2E4-643ACC6342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B91A5A3-BE4C-4343-AFE2-F9C34630DE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919A6-33EB-49BD-A62F-1FA56B9F9712}" type="datetimeFigureOut">
              <a:rPr lang="en-US" smtClean="0"/>
              <a:t>11/20/18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8AD645-8801-1049-A917-6C5A0272B8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B6ADEF-6064-5C48-804D-01D4660167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2330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634F20-A026-654E-9F99-64ABDF3BE8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E7D1B-D673-4CF6-8672-009D42ABD2A0}" type="datetimeFigureOut">
              <a:rPr lang="en-US" smtClean="0"/>
              <a:t>11/20/18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3331E26-2478-C14E-AEF7-5A3C71F36F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65DB1D-42DC-AB4F-9B85-A9204F5F38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4618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0920F1-EB73-484B-91A6-4F2576AA6A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186BFA-B739-734B-8103-9F9A57CB97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B59F1F-31A9-1741-9EAD-11CBD1EDA3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368E38-74A5-364B-A6D3-CCD8C82D0C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6AA21-1863-4931-97CB-99D0A168701B}" type="datetimeFigureOut">
              <a:rPr lang="en-US" smtClean="0"/>
              <a:t>11/20/18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0637D3-AB58-2241-9EF6-AA7D607DA2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88B585-679A-EB47-BB7C-E69F5F0B8C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2240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392E9-7B21-1B41-933E-DB64EE98D3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006E104-C6DB-1A4A-AB1A-92109B8D347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11BCEB-247C-0846-8B08-852183FC3C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B09E91-62AD-FA4D-859E-382EC2D03D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2C379-9A7C-4C87-A116-CBE9F58B04C5}" type="datetimeFigureOut">
              <a:rPr lang="en-US" smtClean="0"/>
              <a:t>11/20/18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32728C-4A51-C449-A3F1-A13CD03F93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D48455-3C89-7D4D-B90B-6F84C2934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3950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9B7A127-9793-4843-81E0-809BDC2D0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D1C44C-866F-6241-8DC5-04CDAEA194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56B101-E102-AD41-A2D1-3434EB32FE7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64C608-40B1-4030-A28D-5B74BC98ADCE}" type="datetimeFigureOut">
              <a:rPr lang="en-US" smtClean="0"/>
              <a:t>11/20/18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F19927-17AF-1F4E-AE0D-C59BD2319F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1ACCCE-950B-BD46-99F0-225C0F2432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40348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mailto:stark@avengers.com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" Target="slide1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" Target="slide2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tiff"/><Relationship Id="rId5" Type="http://schemas.openxmlformats.org/officeDocument/2006/relationships/image" Target="../media/image14.tiff"/><Relationship Id="rId4" Type="http://schemas.openxmlformats.org/officeDocument/2006/relationships/image" Target="../media/image13.tif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hyperlink" Target="hyperlink/reset-squash-r2.png" TargetMode="External"/><Relationship Id="rId3" Type="http://schemas.openxmlformats.org/officeDocument/2006/relationships/hyperlink" Target="hyperlink/&#31532;&#20108;&#27425;&#25552;&#20132;.jpg" TargetMode="External"/><Relationship Id="rId7" Type="http://schemas.openxmlformats.org/officeDocument/2006/relationships/hyperlink" Target="hyperlink/reset-squash-r1.png" TargetMode="External"/><Relationship Id="rId2" Type="http://schemas.openxmlformats.org/officeDocument/2006/relationships/hyperlink" Target="hyperlink/&#19968;&#27425;&#23436;&#25972;&#30340;&#21382;&#31243;.jpg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yperlink/add_and_reset.png" TargetMode="External"/><Relationship Id="rId5" Type="http://schemas.openxmlformats.org/officeDocument/2006/relationships/hyperlink" Target="hyperlink/reset_single_file.png" TargetMode="External"/><Relationship Id="rId4" Type="http://schemas.openxmlformats.org/officeDocument/2006/relationships/hyperlink" Target="hyperlink/reset.jpg" TargetMode="External"/><Relationship Id="rId9" Type="http://schemas.openxmlformats.org/officeDocument/2006/relationships/hyperlink" Target="hyperlink/reset-squash-r3.png" TargetMode="Externa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hyperlink" Target="hyperlink/CICD-demo.mov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9DAB63-C071-7C4F-8722-8CA2219BF4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49828" y="936171"/>
            <a:ext cx="9144000" cy="1267506"/>
          </a:xfrm>
        </p:spPr>
        <p:txBody>
          <a:bodyPr/>
          <a:lstStyle/>
          <a:p>
            <a:r>
              <a:rPr lang="en-US" altLang="zh-CN">
                <a:latin typeface="Monaco" pitchFamily="2" charset="77"/>
              </a:rPr>
              <a:t>Git</a:t>
            </a:r>
            <a:r>
              <a:rPr lang="zh-CN" altLang="en-US">
                <a:latin typeface="Monaco" pitchFamily="2" charset="77"/>
              </a:rPr>
              <a:t> </a:t>
            </a:r>
            <a:r>
              <a:rPr lang="en-US" altLang="zh-CN">
                <a:latin typeface="Monaco" pitchFamily="2" charset="77"/>
              </a:rPr>
              <a:t>In</a:t>
            </a:r>
            <a:r>
              <a:rPr lang="zh-CN" altLang="en-US">
                <a:latin typeface="Monaco" pitchFamily="2" charset="77"/>
              </a:rPr>
              <a:t> </a:t>
            </a:r>
            <a:r>
              <a:rPr lang="en-US" altLang="zh-CN">
                <a:latin typeface="Monaco" pitchFamily="2" charset="77"/>
              </a:rPr>
              <a:t>Action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F97A29-CA91-E94A-951C-29BFA0A6BD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49828" y="2203677"/>
            <a:ext cx="9144000" cy="1655762"/>
          </a:xfrm>
        </p:spPr>
        <p:txBody>
          <a:bodyPr/>
          <a:lstStyle/>
          <a:p>
            <a:r>
              <a:rPr lang="en-US" altLang="zh-CN" dirty="0"/>
              <a:t>		</a:t>
            </a:r>
            <a:r>
              <a:rPr lang="en-US" altLang="zh-CN"/>
              <a:t>		CCR::</a:t>
            </a:r>
            <a:r>
              <a:rPr lang="en-US" altLang="zh-CN" err="1"/>
              <a:t>XIoT</a:t>
            </a:r>
            <a:r>
              <a:rPr lang="en-US" altLang="zh-CN"/>
              <a:t>::L</a:t>
            </a:r>
            <a:r>
              <a:rPr lang="en-US" altLang="ja-JP"/>
              <a:t>iang</a:t>
            </a:r>
            <a:r>
              <a:rPr lang="en-US" altLang="zh-CN"/>
              <a:t>ShaoCong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9943768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91B958-49EC-5D47-8341-EEE0B27E2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>
                <a:latin typeface="Monaco" pitchFamily="2" charset="77"/>
              </a:rPr>
              <a:t>                         </a:t>
            </a:r>
            <a:br>
              <a:rPr lang="en-US" altLang="zh-CN">
                <a:latin typeface="Monaco" pitchFamily="2" charset="77"/>
              </a:rPr>
            </a:br>
            <a:br>
              <a:rPr lang="en-US" altLang="zh-CN">
                <a:latin typeface="Monaco" pitchFamily="2" charset="77"/>
              </a:rPr>
            </a:br>
            <a:r>
              <a:rPr lang="zh-CN" altLang="en-US">
                <a:latin typeface="Songti SC" panose="02010600040101010101" pitchFamily="2" charset="-122"/>
                <a:ea typeface="Songti SC" panose="02010600040101010101" pitchFamily="2" charset="-122"/>
              </a:rPr>
              <a:t>存储快照而不是存储差异</a:t>
            </a:r>
            <a:br>
              <a:rPr lang="en-US" altLang="zh-CN">
                <a:latin typeface="Monaco" pitchFamily="2" charset="77"/>
              </a:rPr>
            </a:br>
            <a:br>
              <a:rPr lang="en-US" altLang="zh-CN">
                <a:latin typeface="Monaco" pitchFamily="2" charset="77"/>
              </a:rPr>
            </a:br>
            <a:br>
              <a:rPr lang="en-US" altLang="zh-CN">
                <a:latin typeface="Monaco" pitchFamily="2" charset="77"/>
              </a:rPr>
            </a:br>
            <a:endParaRPr lang="en-US">
              <a:latin typeface="Monaco" pitchFamily="2" charset="77"/>
            </a:endParaRP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FC9F3D0-605D-EE41-A6E7-8611C91971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998" y="1184030"/>
            <a:ext cx="6927021" cy="2416542"/>
          </a:xfr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9EB757B-F1AF-EB47-A353-C4BCF8D8B1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999" y="3821775"/>
            <a:ext cx="6927021" cy="263226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66D4B59-3000-8541-B0B2-49A48631CBB8}"/>
              </a:ext>
            </a:extLst>
          </p:cNvPr>
          <p:cNvSpPr txBox="1"/>
          <p:nvPr/>
        </p:nvSpPr>
        <p:spPr>
          <a:xfrm>
            <a:off x="8475784" y="3360110"/>
            <a:ext cx="34700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latin typeface="Songti SC" panose="02010600040101010101" pitchFamily="2" charset="-122"/>
                <a:ea typeface="Songti SC" panose="02010600040101010101" pitchFamily="2" charset="-122"/>
              </a:rPr>
              <a:t>Git </a:t>
            </a:r>
            <a:r>
              <a:rPr lang="zh-CN" altLang="en-US">
                <a:latin typeface="Songti SC" panose="02010600040101010101" pitchFamily="2" charset="-122"/>
                <a:ea typeface="Songti SC" panose="02010600040101010101" pitchFamily="2" charset="-122"/>
              </a:rPr>
              <a:t>更像是一个小型的文件系统，提供了许多以此为基础的超强工具。后面将看到这样做的好处</a:t>
            </a:r>
          </a:p>
        </p:txBody>
      </p:sp>
    </p:spTree>
    <p:extLst>
      <p:ext uri="{BB962C8B-B14F-4D97-AF65-F5344CB8AC3E}">
        <p14:creationId xmlns:p14="http://schemas.microsoft.com/office/powerpoint/2010/main" val="35870610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813AE3-B746-C843-8530-7058A1A301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Monaco" pitchFamily="2" charset="77"/>
              </a:rPr>
              <a:t>三个区域及转移关系</a:t>
            </a:r>
            <a:endParaRPr lang="en-US" dirty="0">
              <a:latin typeface="Monaco" pitchFamily="2" charset="77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E06B35A-FFFD-2D4C-B307-71C87CE1DF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445315"/>
            <a:ext cx="9416143" cy="5178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729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7C657-05D4-D847-AE12-FEBDAFE84E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三个区域的解释</a:t>
            </a:r>
            <a:endParaRPr 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D825E-60E5-1F49-8FF3-75D81ADF7F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Git </a:t>
            </a: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仓库目录是 </a:t>
            </a:r>
            <a:r>
              <a:rPr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Git </a:t>
            </a: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用来保存项目的元数据和对象数据库的地方。 这是 </a:t>
            </a:r>
            <a:r>
              <a:rPr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Git </a:t>
            </a: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中最重要的部分，从其它计算机克隆仓库时，拷贝的就是这里的数据。</a:t>
            </a:r>
            <a:r>
              <a:rPr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稍后会做个小实验证明这一点</a:t>
            </a:r>
            <a:r>
              <a:rPr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</a:p>
          <a:p>
            <a:endParaRPr lang="en-US" altLang="zh-CN" sz="2400"/>
          </a:p>
          <a:p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工作目录是对项目的某个版本独立提取出来的内容。 这些从 </a:t>
            </a:r>
            <a:r>
              <a:rPr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Git </a:t>
            </a: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仓库的压缩数据库中提取出来的文件，放在磁盘上供你使用或修改。</a:t>
            </a:r>
            <a:endParaRPr lang="en-US" altLang="zh-CN" sz="2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CN" sz="2400"/>
          </a:p>
          <a:p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暂存区域是一个文件，保存了下次将提交的文件列表信息，一般在 </a:t>
            </a:r>
            <a:r>
              <a:rPr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Git </a:t>
            </a: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仓库目录中。 有时候也被称作</a:t>
            </a:r>
            <a:r>
              <a:rPr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`‘</a:t>
            </a: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索引’</a:t>
            </a:r>
            <a:r>
              <a:rPr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'</a:t>
            </a: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，不过一般说法还是叫暂存区域。</a:t>
            </a:r>
          </a:p>
          <a:p>
            <a:endParaRPr lang="zh-CN" altLang="en-US" sz="2400"/>
          </a:p>
          <a:p>
            <a:endParaRPr lang="zh-CN" altLang="en-US" sz="2400"/>
          </a:p>
          <a:p>
            <a:pPr lvl="1"/>
            <a:endParaRPr lang="en-US">
              <a:latin typeface="Monaco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505384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66BD5D-9E18-F84E-8548-271FE4C5AC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通常的工作流程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B893A13-97FE-0948-A4FC-09D223CF3C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在工作目录中修改文件</a:t>
            </a:r>
            <a:endParaRPr lang="en-US" altLang="zh-CN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CN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暂存文件，将文件的快照放入暂存区域</a:t>
            </a:r>
            <a:endParaRPr lang="en-US" altLang="zh-CN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CN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提交更新，找到暂存区域的文件，将快照永久性存储到 </a:t>
            </a:r>
            <a:r>
              <a:rPr lang="en-US" altLang="zh-CN">
                <a:latin typeface="Microsoft YaHei" panose="020B0503020204020204" pitchFamily="34" charset="-122"/>
                <a:ea typeface="Microsoft YaHei" panose="020B0503020204020204" pitchFamily="34" charset="-122"/>
              </a:rPr>
              <a:t>Git </a:t>
            </a:r>
            <a:r>
              <a: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仓库目录</a:t>
            </a:r>
          </a:p>
        </p:txBody>
      </p:sp>
    </p:spTree>
    <p:extLst>
      <p:ext uri="{BB962C8B-B14F-4D97-AF65-F5344CB8AC3E}">
        <p14:creationId xmlns:p14="http://schemas.microsoft.com/office/powerpoint/2010/main" val="19500798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AB8E60-FC78-074E-B92B-E88D585209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Monaco" pitchFamily="2" charset="77"/>
              </a:rPr>
              <a:t>初次运行前的配置</a:t>
            </a:r>
            <a:endParaRPr lang="en-US" dirty="0">
              <a:latin typeface="Monaco" pitchFamily="2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269F24-1589-C742-81F5-5A2FC626C7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altLang="zh-CN" sz="1800">
                <a:latin typeface="Monaco" pitchFamily="2" charset="77"/>
                <a:ea typeface="+mj-ea"/>
                <a:cs typeface="+mj-cs"/>
              </a:rPr>
              <a:t>Config</a:t>
            </a:r>
            <a:r>
              <a:rPr lang="zh-CN" altLang="en-US" sz="1800">
                <a:latin typeface="Monaco" pitchFamily="2" charset="77"/>
                <a:ea typeface="+mj-ea"/>
                <a:cs typeface="+mj-cs"/>
              </a:rPr>
              <a:t> </a:t>
            </a:r>
            <a:r>
              <a:rPr lang="en-US" altLang="zh-CN" sz="1800">
                <a:latin typeface="Monaco" pitchFamily="2" charset="77"/>
                <a:ea typeface="+mj-ea"/>
                <a:cs typeface="+mj-cs"/>
              </a:rPr>
              <a:t>Level</a:t>
            </a:r>
          </a:p>
          <a:p>
            <a:pPr marL="0" lvl="1" indent="0">
              <a:spcBef>
                <a:spcPts val="1000"/>
              </a:spcBef>
              <a:buNone/>
            </a:pPr>
            <a:r>
              <a:rPr lang="en-US" altLang="zh-CN" sz="1800">
                <a:latin typeface="Monaco" pitchFamily="2" charset="77"/>
                <a:ea typeface="+mj-ea"/>
                <a:cs typeface="+mj-cs"/>
              </a:rPr>
              <a:t>	System</a:t>
            </a:r>
            <a:r>
              <a:rPr lang="zh-CN" altLang="en-US" sz="1800">
                <a:latin typeface="Monaco" pitchFamily="2" charset="77"/>
                <a:ea typeface="+mj-ea"/>
                <a:cs typeface="+mj-cs"/>
              </a:rPr>
              <a:t> </a:t>
            </a:r>
            <a:r>
              <a:rPr lang="en-US" altLang="zh-CN" sz="1800">
                <a:latin typeface="Monaco" pitchFamily="2" charset="77"/>
                <a:ea typeface="+mj-ea"/>
                <a:cs typeface="+mj-cs"/>
              </a:rPr>
              <a:t>Level</a:t>
            </a:r>
            <a:r>
              <a:rPr lang="zh-CN" altLang="en-US" sz="1800">
                <a:latin typeface="Monaco" pitchFamily="2" charset="77"/>
                <a:ea typeface="+mj-ea"/>
                <a:cs typeface="+mj-cs"/>
              </a:rPr>
              <a:t> </a:t>
            </a:r>
            <a:r>
              <a:rPr lang="en-US" altLang="zh-CN" sz="1800">
                <a:latin typeface="Monaco" pitchFamily="2" charset="77"/>
                <a:ea typeface="+mj-ea"/>
                <a:cs typeface="+mj-cs"/>
              </a:rPr>
              <a:t>#</a:t>
            </a:r>
            <a:r>
              <a:rPr lang="zh-CN" altLang="en-US" sz="1800">
                <a:latin typeface="Monaco" pitchFamily="2" charset="77"/>
                <a:ea typeface="+mj-ea"/>
                <a:cs typeface="+mj-cs"/>
              </a:rPr>
              <a:t> </a:t>
            </a:r>
            <a:r>
              <a:rPr lang="en-US" altLang="zh-CN" sz="1800">
                <a:latin typeface="Monaco" pitchFamily="2" charset="77"/>
                <a:ea typeface="+mj-ea"/>
                <a:cs typeface="+mj-cs"/>
              </a:rPr>
              <a:t>git</a:t>
            </a:r>
            <a:r>
              <a:rPr lang="zh-CN" altLang="en-US" sz="1800">
                <a:latin typeface="Monaco" pitchFamily="2" charset="77"/>
                <a:ea typeface="+mj-ea"/>
                <a:cs typeface="+mj-cs"/>
              </a:rPr>
              <a:t> </a:t>
            </a:r>
            <a:r>
              <a:rPr lang="en-US" altLang="zh-CN" sz="1800">
                <a:latin typeface="Monaco" pitchFamily="2" charset="77"/>
                <a:ea typeface="+mj-ea"/>
                <a:cs typeface="+mj-cs"/>
              </a:rPr>
              <a:t>config</a:t>
            </a:r>
            <a:r>
              <a:rPr lang="zh-CN" altLang="en-US" sz="1800">
                <a:latin typeface="Monaco" pitchFamily="2" charset="77"/>
                <a:ea typeface="+mj-ea"/>
                <a:cs typeface="+mj-cs"/>
              </a:rPr>
              <a:t> </a:t>
            </a:r>
            <a:r>
              <a:rPr lang="en-US" altLang="zh-CN" sz="1800">
                <a:latin typeface="Monaco" pitchFamily="2" charset="77"/>
                <a:ea typeface="+mj-ea"/>
                <a:cs typeface="+mj-cs"/>
              </a:rPr>
              <a:t>–-system</a:t>
            </a:r>
            <a:r>
              <a:rPr lang="zh-CN" altLang="en-US" sz="1800">
                <a:latin typeface="Monaco" pitchFamily="2" charset="77"/>
                <a:ea typeface="+mj-ea"/>
                <a:cs typeface="+mj-cs"/>
              </a:rPr>
              <a:t> </a:t>
            </a:r>
            <a:r>
              <a:rPr lang="en-US" altLang="zh-CN" sz="1800">
                <a:latin typeface="Monaco" pitchFamily="2" charset="77"/>
                <a:ea typeface="+mj-ea"/>
                <a:cs typeface="+mj-cs"/>
              </a:rPr>
              <a:t>xxx.yyy</a:t>
            </a:r>
          </a:p>
          <a:p>
            <a:pPr marL="0" lvl="1" indent="0">
              <a:spcBef>
                <a:spcPts val="1000"/>
              </a:spcBef>
              <a:buNone/>
            </a:pPr>
            <a:r>
              <a:rPr lang="en-US" altLang="zh-CN" sz="1800">
                <a:latin typeface="Monaco" pitchFamily="2" charset="77"/>
                <a:ea typeface="+mj-ea"/>
                <a:cs typeface="+mj-cs"/>
              </a:rPr>
              <a:t>	User</a:t>
            </a:r>
            <a:r>
              <a:rPr lang="zh-CN" altLang="en-US" sz="1800">
                <a:latin typeface="Monaco" pitchFamily="2" charset="77"/>
                <a:ea typeface="+mj-ea"/>
                <a:cs typeface="+mj-cs"/>
              </a:rPr>
              <a:t> </a:t>
            </a:r>
            <a:r>
              <a:rPr lang="en-US" altLang="zh-CN" sz="1800">
                <a:latin typeface="Monaco" pitchFamily="2" charset="77"/>
                <a:ea typeface="+mj-ea"/>
                <a:cs typeface="+mj-cs"/>
              </a:rPr>
              <a:t>Level</a:t>
            </a:r>
            <a:r>
              <a:rPr lang="zh-CN" altLang="en-US" sz="1800">
                <a:latin typeface="Monaco" pitchFamily="2" charset="77"/>
                <a:ea typeface="+mj-ea"/>
                <a:cs typeface="+mj-cs"/>
              </a:rPr>
              <a:t>   </a:t>
            </a:r>
            <a:r>
              <a:rPr lang="en-US" altLang="zh-CN" sz="1800">
                <a:latin typeface="Monaco" pitchFamily="2" charset="77"/>
                <a:ea typeface="+mj-ea"/>
                <a:cs typeface="+mj-cs"/>
              </a:rPr>
              <a:t>#</a:t>
            </a:r>
            <a:r>
              <a:rPr lang="zh-CN" altLang="en-US" sz="1800">
                <a:latin typeface="Monaco" pitchFamily="2" charset="77"/>
                <a:ea typeface="+mj-ea"/>
                <a:cs typeface="+mj-cs"/>
              </a:rPr>
              <a:t> </a:t>
            </a:r>
            <a:r>
              <a:rPr lang="en-US" altLang="zh-CN" sz="1800">
                <a:latin typeface="Monaco" pitchFamily="2" charset="77"/>
                <a:ea typeface="+mj-ea"/>
                <a:cs typeface="+mj-cs"/>
              </a:rPr>
              <a:t>git</a:t>
            </a:r>
            <a:r>
              <a:rPr lang="zh-CN" altLang="en-US" sz="1800">
                <a:latin typeface="Monaco" pitchFamily="2" charset="77"/>
                <a:ea typeface="+mj-ea"/>
                <a:cs typeface="+mj-cs"/>
              </a:rPr>
              <a:t> </a:t>
            </a:r>
            <a:r>
              <a:rPr lang="en-US" altLang="zh-CN" sz="1800">
                <a:latin typeface="Monaco" pitchFamily="2" charset="77"/>
                <a:ea typeface="+mj-ea"/>
                <a:cs typeface="+mj-cs"/>
              </a:rPr>
              <a:t>config</a:t>
            </a:r>
            <a:r>
              <a:rPr lang="zh-CN" altLang="en-US" sz="1800">
                <a:latin typeface="Monaco" pitchFamily="2" charset="77"/>
                <a:ea typeface="+mj-ea"/>
                <a:cs typeface="+mj-cs"/>
              </a:rPr>
              <a:t> </a:t>
            </a:r>
            <a:r>
              <a:rPr lang="en-US" altLang="zh-CN" sz="1800">
                <a:latin typeface="Monaco" pitchFamily="2" charset="77"/>
                <a:ea typeface="+mj-ea"/>
                <a:cs typeface="+mj-cs"/>
              </a:rPr>
              <a:t>–-gloabl</a:t>
            </a:r>
            <a:r>
              <a:rPr lang="zh-CN" altLang="en-US" sz="1800">
                <a:latin typeface="Monaco" pitchFamily="2" charset="77"/>
                <a:ea typeface="+mj-ea"/>
                <a:cs typeface="+mj-cs"/>
              </a:rPr>
              <a:t> </a:t>
            </a:r>
            <a:r>
              <a:rPr lang="en-US" altLang="zh-CN" sz="1800">
                <a:latin typeface="Monaco" pitchFamily="2" charset="77"/>
                <a:ea typeface="+mj-ea"/>
                <a:cs typeface="+mj-cs"/>
              </a:rPr>
              <a:t>xxx.yyy</a:t>
            </a:r>
          </a:p>
          <a:p>
            <a:pPr marL="0" lvl="1" indent="0">
              <a:spcBef>
                <a:spcPts val="1000"/>
              </a:spcBef>
              <a:buNone/>
            </a:pPr>
            <a:r>
              <a:rPr lang="en-US" altLang="zh-CN" sz="1800">
                <a:latin typeface="Monaco" pitchFamily="2" charset="77"/>
                <a:ea typeface="+mj-ea"/>
                <a:cs typeface="+mj-cs"/>
              </a:rPr>
              <a:t>	Repo</a:t>
            </a:r>
            <a:r>
              <a:rPr lang="zh-CN" altLang="en-US" sz="1800">
                <a:latin typeface="Monaco" pitchFamily="2" charset="77"/>
                <a:ea typeface="+mj-ea"/>
                <a:cs typeface="+mj-cs"/>
              </a:rPr>
              <a:t> </a:t>
            </a:r>
            <a:r>
              <a:rPr lang="en-US" altLang="zh-CN" sz="1800">
                <a:latin typeface="Monaco" pitchFamily="2" charset="77"/>
                <a:ea typeface="+mj-ea"/>
                <a:cs typeface="+mj-cs"/>
              </a:rPr>
              <a:t>Level</a:t>
            </a:r>
            <a:r>
              <a:rPr lang="zh-CN" altLang="en-US" sz="1800">
                <a:latin typeface="Monaco" pitchFamily="2" charset="77"/>
                <a:ea typeface="+mj-ea"/>
                <a:cs typeface="+mj-cs"/>
              </a:rPr>
              <a:t>   </a:t>
            </a:r>
            <a:r>
              <a:rPr lang="en-US" altLang="zh-CN" sz="1800">
                <a:latin typeface="Monaco" pitchFamily="2" charset="77"/>
                <a:ea typeface="+mj-ea"/>
                <a:cs typeface="+mj-cs"/>
              </a:rPr>
              <a:t>#</a:t>
            </a:r>
            <a:r>
              <a:rPr lang="zh-CN" altLang="en-US" sz="1800">
                <a:latin typeface="Monaco" pitchFamily="2" charset="77"/>
                <a:ea typeface="+mj-ea"/>
                <a:cs typeface="+mj-cs"/>
              </a:rPr>
              <a:t> </a:t>
            </a:r>
            <a:r>
              <a:rPr lang="en-US" altLang="zh-CN" sz="1800">
                <a:latin typeface="Monaco" pitchFamily="2" charset="77"/>
                <a:ea typeface="+mj-ea"/>
                <a:cs typeface="+mj-cs"/>
              </a:rPr>
              <a:t>git</a:t>
            </a:r>
            <a:r>
              <a:rPr lang="zh-CN" altLang="en-US" sz="1800">
                <a:latin typeface="Monaco" pitchFamily="2" charset="77"/>
                <a:ea typeface="+mj-ea"/>
                <a:cs typeface="+mj-cs"/>
              </a:rPr>
              <a:t> </a:t>
            </a:r>
            <a:r>
              <a:rPr lang="en-US" altLang="zh-CN" sz="1800">
                <a:latin typeface="Monaco" pitchFamily="2" charset="77"/>
                <a:ea typeface="+mj-ea"/>
                <a:cs typeface="+mj-cs"/>
              </a:rPr>
              <a:t>config</a:t>
            </a:r>
            <a:r>
              <a:rPr lang="zh-CN" altLang="en-US" sz="1800">
                <a:latin typeface="Monaco" pitchFamily="2" charset="77"/>
                <a:ea typeface="+mj-ea"/>
                <a:cs typeface="+mj-cs"/>
              </a:rPr>
              <a:t> </a:t>
            </a:r>
            <a:r>
              <a:rPr lang="en-US" altLang="zh-CN" sz="1800">
                <a:latin typeface="Monaco" pitchFamily="2" charset="77"/>
                <a:ea typeface="+mj-ea"/>
                <a:cs typeface="+mj-cs"/>
              </a:rPr>
              <a:t>xxx.yyy</a:t>
            </a:r>
          </a:p>
          <a:p>
            <a:pPr marL="0" lvl="1" indent="0">
              <a:spcBef>
                <a:spcPts val="1000"/>
              </a:spcBef>
              <a:buNone/>
            </a:pPr>
            <a:r>
              <a:rPr lang="en-US" sz="1800">
                <a:latin typeface="Monaco" pitchFamily="2" charset="77"/>
                <a:ea typeface="+mj-ea"/>
                <a:cs typeface="+mj-cs"/>
              </a:rPr>
              <a:t>	priority</a:t>
            </a:r>
            <a:r>
              <a:rPr lang="en-US" altLang="zh-CN" sz="1800">
                <a:latin typeface="Monaco" pitchFamily="2" charset="77"/>
                <a:ea typeface="+mj-ea"/>
                <a:cs typeface="+mj-cs"/>
              </a:rPr>
              <a:t>:</a:t>
            </a:r>
            <a:r>
              <a:rPr lang="zh-CN" altLang="en-US" sz="1800">
                <a:latin typeface="Monaco" pitchFamily="2" charset="77"/>
                <a:ea typeface="+mj-ea"/>
                <a:cs typeface="+mj-cs"/>
              </a:rPr>
              <a:t> </a:t>
            </a:r>
            <a:r>
              <a:rPr lang="en-US" altLang="zh-CN" sz="1800">
                <a:latin typeface="Monaco" pitchFamily="2" charset="77"/>
                <a:ea typeface="+mj-ea"/>
                <a:cs typeface="+mj-cs"/>
              </a:rPr>
              <a:t>Repo</a:t>
            </a:r>
            <a:r>
              <a:rPr lang="zh-CN" altLang="en-US" sz="1800">
                <a:latin typeface="Monaco" pitchFamily="2" charset="77"/>
                <a:ea typeface="+mj-ea"/>
                <a:cs typeface="+mj-cs"/>
              </a:rPr>
              <a:t> </a:t>
            </a:r>
            <a:r>
              <a:rPr lang="en-US" altLang="zh-CN" sz="1800">
                <a:latin typeface="Monaco" pitchFamily="2" charset="77"/>
                <a:ea typeface="+mj-ea"/>
                <a:cs typeface="+mj-cs"/>
              </a:rPr>
              <a:t>&gt;</a:t>
            </a:r>
            <a:r>
              <a:rPr lang="zh-CN" altLang="en-US" sz="1800">
                <a:latin typeface="Monaco" pitchFamily="2" charset="77"/>
                <a:ea typeface="+mj-ea"/>
                <a:cs typeface="+mj-cs"/>
              </a:rPr>
              <a:t> </a:t>
            </a:r>
            <a:r>
              <a:rPr lang="en-US" altLang="zh-CN" sz="1800">
                <a:latin typeface="Monaco" pitchFamily="2" charset="77"/>
                <a:ea typeface="+mj-ea"/>
                <a:cs typeface="+mj-cs"/>
              </a:rPr>
              <a:t>User</a:t>
            </a:r>
            <a:r>
              <a:rPr lang="zh-CN" altLang="en-US" sz="1800">
                <a:latin typeface="Monaco" pitchFamily="2" charset="77"/>
                <a:ea typeface="+mj-ea"/>
                <a:cs typeface="+mj-cs"/>
              </a:rPr>
              <a:t> </a:t>
            </a:r>
            <a:r>
              <a:rPr lang="en-US" altLang="zh-CN" sz="1800">
                <a:latin typeface="Monaco" pitchFamily="2" charset="77"/>
                <a:ea typeface="+mj-ea"/>
                <a:cs typeface="+mj-cs"/>
              </a:rPr>
              <a:t>&gt;</a:t>
            </a:r>
            <a:r>
              <a:rPr lang="zh-CN" altLang="en-US" sz="1800">
                <a:latin typeface="Monaco" pitchFamily="2" charset="77"/>
                <a:ea typeface="+mj-ea"/>
                <a:cs typeface="+mj-cs"/>
              </a:rPr>
              <a:t> </a:t>
            </a:r>
            <a:r>
              <a:rPr lang="en-US" altLang="zh-CN" sz="1800">
                <a:latin typeface="Monaco" pitchFamily="2" charset="77"/>
                <a:ea typeface="+mj-ea"/>
                <a:cs typeface="+mj-cs"/>
              </a:rPr>
              <a:t>System</a:t>
            </a:r>
          </a:p>
          <a:p>
            <a:pPr marL="0" indent="0">
              <a:buNone/>
            </a:pPr>
            <a:r>
              <a:rPr lang="en-US" altLang="zh-CN" sz="1800">
                <a:latin typeface="Monaco" pitchFamily="2" charset="77"/>
                <a:ea typeface="+mj-ea"/>
                <a:cs typeface="+mj-cs"/>
              </a:rPr>
              <a:t>User</a:t>
            </a:r>
            <a:r>
              <a:rPr lang="zh-CN" altLang="en-US" sz="1800">
                <a:latin typeface="Monaco" pitchFamily="2" charset="77"/>
                <a:ea typeface="+mj-ea"/>
                <a:cs typeface="+mj-cs"/>
              </a:rPr>
              <a:t> </a:t>
            </a:r>
            <a:r>
              <a:rPr lang="en-US" altLang="zh-CN" sz="1800">
                <a:latin typeface="Monaco" pitchFamily="2" charset="77"/>
                <a:ea typeface="+mj-ea"/>
                <a:cs typeface="+mj-cs"/>
              </a:rPr>
              <a:t>Info</a:t>
            </a:r>
          </a:p>
          <a:p>
            <a:pPr marL="0" indent="0">
              <a:buNone/>
            </a:pPr>
            <a:r>
              <a:rPr lang="en-US" altLang="zh-CN" sz="1800">
                <a:latin typeface="Monaco" pitchFamily="2" charset="77"/>
                <a:ea typeface="+mj-ea"/>
                <a:cs typeface="+mj-cs"/>
              </a:rPr>
              <a:t>	git</a:t>
            </a:r>
            <a:r>
              <a:rPr lang="zh-CN" altLang="en-US" sz="1800">
                <a:latin typeface="Monaco" pitchFamily="2" charset="77"/>
                <a:ea typeface="+mj-ea"/>
                <a:cs typeface="+mj-cs"/>
              </a:rPr>
              <a:t> </a:t>
            </a:r>
            <a:r>
              <a:rPr lang="en-US" altLang="zh-CN" sz="1800">
                <a:latin typeface="Monaco" pitchFamily="2" charset="77"/>
                <a:ea typeface="+mj-ea"/>
                <a:cs typeface="+mj-cs"/>
              </a:rPr>
              <a:t>config</a:t>
            </a:r>
            <a:r>
              <a:rPr lang="zh-CN" altLang="en-US" sz="1800">
                <a:latin typeface="Monaco" pitchFamily="2" charset="77"/>
                <a:ea typeface="+mj-ea"/>
                <a:cs typeface="+mj-cs"/>
              </a:rPr>
              <a:t> </a:t>
            </a:r>
            <a:r>
              <a:rPr lang="en-US" altLang="zh-CN" sz="1800">
                <a:latin typeface="Monaco" pitchFamily="2" charset="77"/>
                <a:ea typeface="+mj-ea"/>
                <a:cs typeface="+mj-cs"/>
              </a:rPr>
              <a:t>--global</a:t>
            </a:r>
            <a:r>
              <a:rPr lang="zh-CN" altLang="en-US" sz="1800">
                <a:latin typeface="Monaco" pitchFamily="2" charset="77"/>
                <a:ea typeface="+mj-ea"/>
                <a:cs typeface="+mj-cs"/>
              </a:rPr>
              <a:t> </a:t>
            </a:r>
            <a:r>
              <a:rPr lang="en-US" altLang="zh-CN" sz="1800">
                <a:latin typeface="Monaco" pitchFamily="2" charset="77"/>
                <a:ea typeface="+mj-ea"/>
                <a:cs typeface="+mj-cs"/>
              </a:rPr>
              <a:t>user.name</a:t>
            </a:r>
            <a:r>
              <a:rPr lang="zh-CN" altLang="en-US" sz="1800">
                <a:latin typeface="Monaco" pitchFamily="2" charset="77"/>
                <a:ea typeface="+mj-ea"/>
                <a:cs typeface="+mj-cs"/>
              </a:rPr>
              <a:t> </a:t>
            </a:r>
            <a:r>
              <a:rPr lang="en-US" altLang="zh-CN" sz="1800">
                <a:latin typeface="Monaco" pitchFamily="2" charset="77"/>
                <a:ea typeface="+mj-ea"/>
                <a:cs typeface="+mj-cs"/>
              </a:rPr>
              <a:t>stark</a:t>
            </a:r>
          </a:p>
          <a:p>
            <a:pPr marL="0" indent="0">
              <a:buNone/>
            </a:pPr>
            <a:r>
              <a:rPr lang="en-US" altLang="zh-CN" sz="1800">
                <a:latin typeface="Monaco" pitchFamily="2" charset="77"/>
                <a:ea typeface="+mj-ea"/>
                <a:cs typeface="+mj-cs"/>
              </a:rPr>
              <a:t>	git</a:t>
            </a:r>
            <a:r>
              <a:rPr lang="zh-CN" altLang="en-US" sz="1800">
                <a:latin typeface="Monaco" pitchFamily="2" charset="77"/>
                <a:ea typeface="+mj-ea"/>
                <a:cs typeface="+mj-cs"/>
              </a:rPr>
              <a:t> </a:t>
            </a:r>
            <a:r>
              <a:rPr lang="en-US" altLang="zh-CN" sz="1800">
                <a:latin typeface="Monaco" pitchFamily="2" charset="77"/>
                <a:ea typeface="+mj-ea"/>
                <a:cs typeface="+mj-cs"/>
              </a:rPr>
              <a:t>config</a:t>
            </a:r>
            <a:r>
              <a:rPr lang="zh-CN" altLang="en-US" sz="1800">
                <a:latin typeface="Monaco" pitchFamily="2" charset="77"/>
                <a:ea typeface="+mj-ea"/>
                <a:cs typeface="+mj-cs"/>
              </a:rPr>
              <a:t> </a:t>
            </a:r>
            <a:r>
              <a:rPr lang="en-US" altLang="zh-CN" sz="1800">
                <a:latin typeface="Monaco" pitchFamily="2" charset="77"/>
                <a:ea typeface="+mj-ea"/>
                <a:cs typeface="+mj-cs"/>
              </a:rPr>
              <a:t>--global</a:t>
            </a:r>
            <a:r>
              <a:rPr lang="zh-CN" altLang="en-US" sz="1800">
                <a:latin typeface="Monaco" pitchFamily="2" charset="77"/>
                <a:ea typeface="+mj-ea"/>
                <a:cs typeface="+mj-cs"/>
              </a:rPr>
              <a:t> </a:t>
            </a:r>
            <a:r>
              <a:rPr lang="en-US" altLang="zh-CN" sz="1800">
                <a:latin typeface="Monaco" pitchFamily="2" charset="77"/>
                <a:ea typeface="+mj-ea"/>
                <a:cs typeface="+mj-cs"/>
              </a:rPr>
              <a:t>user.email</a:t>
            </a:r>
            <a:r>
              <a:rPr lang="zh-CN" altLang="en-US" sz="1800">
                <a:latin typeface="Monaco" pitchFamily="2" charset="77"/>
                <a:ea typeface="+mj-ea"/>
                <a:cs typeface="+mj-cs"/>
              </a:rPr>
              <a:t> </a:t>
            </a:r>
            <a:r>
              <a:rPr lang="en-US" altLang="zh-CN" sz="1800">
                <a:latin typeface="Monaco" pitchFamily="2" charset="77"/>
                <a:ea typeface="+mj-ea"/>
                <a:cs typeface="+mj-cs"/>
                <a:hlinkClick r:id="rId2"/>
              </a:rPr>
              <a:t>stark@avengers.com</a:t>
            </a:r>
            <a:endParaRPr lang="en-US" altLang="zh-CN" sz="1800">
              <a:latin typeface="Monaco" pitchFamily="2" charset="77"/>
              <a:ea typeface="+mj-ea"/>
              <a:cs typeface="+mj-cs"/>
            </a:endParaRPr>
          </a:p>
          <a:p>
            <a:pPr marL="0" indent="0">
              <a:buNone/>
            </a:pPr>
            <a:r>
              <a:rPr lang="en-US" altLang="zh-CN" sz="1800">
                <a:latin typeface="Monaco" pitchFamily="2" charset="77"/>
                <a:ea typeface="+mj-ea"/>
                <a:cs typeface="+mj-cs"/>
              </a:rPr>
              <a:t>Editor</a:t>
            </a:r>
          </a:p>
          <a:p>
            <a:pPr marL="0" indent="0">
              <a:buNone/>
            </a:pPr>
            <a:r>
              <a:rPr lang="en-US" altLang="zh-CN" sz="1800">
                <a:latin typeface="Monaco" pitchFamily="2" charset="77"/>
                <a:ea typeface="+mj-ea"/>
                <a:cs typeface="+mj-cs"/>
              </a:rPr>
              <a:t>	git</a:t>
            </a:r>
            <a:r>
              <a:rPr lang="zh-CN" altLang="en-US" sz="1800">
                <a:latin typeface="Monaco" pitchFamily="2" charset="77"/>
                <a:ea typeface="+mj-ea"/>
                <a:cs typeface="+mj-cs"/>
              </a:rPr>
              <a:t> </a:t>
            </a:r>
            <a:r>
              <a:rPr lang="en-US" altLang="zh-CN" sz="1800">
                <a:latin typeface="Monaco" pitchFamily="2" charset="77"/>
                <a:ea typeface="+mj-ea"/>
                <a:cs typeface="+mj-cs"/>
              </a:rPr>
              <a:t>config</a:t>
            </a:r>
            <a:r>
              <a:rPr lang="zh-CN" altLang="en-US" sz="1800">
                <a:latin typeface="Monaco" pitchFamily="2" charset="77"/>
                <a:ea typeface="+mj-ea"/>
                <a:cs typeface="+mj-cs"/>
              </a:rPr>
              <a:t> </a:t>
            </a:r>
            <a:r>
              <a:rPr lang="en-US" altLang="zh-CN" sz="1800">
                <a:latin typeface="Monaco" pitchFamily="2" charset="77"/>
                <a:ea typeface="+mj-ea"/>
                <a:cs typeface="+mj-cs"/>
              </a:rPr>
              <a:t>–-global</a:t>
            </a:r>
            <a:r>
              <a:rPr lang="zh-CN" altLang="en-US" sz="1800">
                <a:latin typeface="Monaco" pitchFamily="2" charset="77"/>
                <a:ea typeface="+mj-ea"/>
                <a:cs typeface="+mj-cs"/>
              </a:rPr>
              <a:t> </a:t>
            </a:r>
            <a:r>
              <a:rPr lang="en-US" altLang="zh-CN" sz="1800">
                <a:latin typeface="Monaco" pitchFamily="2" charset="77"/>
                <a:ea typeface="+mj-ea"/>
                <a:cs typeface="+mj-cs"/>
              </a:rPr>
              <a:t>core.editor</a:t>
            </a:r>
            <a:r>
              <a:rPr lang="zh-CN" altLang="en-US" sz="1800">
                <a:latin typeface="Monaco" pitchFamily="2" charset="77"/>
                <a:ea typeface="+mj-ea"/>
                <a:cs typeface="+mj-cs"/>
              </a:rPr>
              <a:t> </a:t>
            </a:r>
            <a:r>
              <a:rPr lang="en-US" altLang="zh-CN" sz="1800">
                <a:latin typeface="Monaco" pitchFamily="2" charset="77"/>
                <a:ea typeface="+mj-ea"/>
                <a:cs typeface="+mj-cs"/>
              </a:rPr>
              <a:t>vim</a:t>
            </a:r>
          </a:p>
          <a:p>
            <a:pPr marL="0" indent="0">
              <a:buNone/>
            </a:pPr>
            <a:r>
              <a:rPr lang="en-US" altLang="zh-CN" sz="1800">
                <a:latin typeface="Monaco" pitchFamily="2" charset="77"/>
                <a:ea typeface="+mj-ea"/>
                <a:cs typeface="+mj-cs"/>
              </a:rPr>
              <a:t>Case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1800">
                <a:latin typeface="Monaco" pitchFamily="2" charset="77"/>
                <a:ea typeface="+mj-ea"/>
                <a:cs typeface="+mj-cs"/>
              </a:rPr>
              <a:t>	</a:t>
            </a:r>
            <a:r>
              <a:rPr lang="en-US" sz="1800">
                <a:latin typeface="Monaco" pitchFamily="2" charset="77"/>
                <a:ea typeface="+mj-ea"/>
                <a:cs typeface="+mj-cs"/>
              </a:rPr>
              <a:t>git config core.ignorecase false</a:t>
            </a:r>
            <a:endParaRPr lang="en-US" altLang="zh-CN" sz="1800">
              <a:latin typeface="Monaco" pitchFamily="2" charset="77"/>
              <a:ea typeface="+mj-ea"/>
              <a:cs typeface="+mj-cs"/>
            </a:endParaRPr>
          </a:p>
          <a:p>
            <a:pPr marL="0" indent="0">
              <a:buNone/>
            </a:pPr>
            <a:r>
              <a:rPr lang="en-US" altLang="zh-CN" sz="1800">
                <a:latin typeface="Monaco" pitchFamily="2" charset="77"/>
                <a:ea typeface="+mj-ea"/>
                <a:cs typeface="+mj-cs"/>
              </a:rPr>
              <a:t>List</a:t>
            </a:r>
            <a:r>
              <a:rPr lang="zh-CN" altLang="en-US" sz="1800">
                <a:latin typeface="Monaco" pitchFamily="2" charset="77"/>
                <a:ea typeface="+mj-ea"/>
                <a:cs typeface="+mj-cs"/>
              </a:rPr>
              <a:t> </a:t>
            </a:r>
            <a:r>
              <a:rPr lang="en-US" altLang="zh-CN" sz="1800">
                <a:latin typeface="Monaco" pitchFamily="2" charset="77"/>
                <a:ea typeface="+mj-ea"/>
                <a:cs typeface="+mj-cs"/>
              </a:rPr>
              <a:t>configuration</a:t>
            </a:r>
          </a:p>
          <a:p>
            <a:pPr marL="0" indent="0">
              <a:buNone/>
            </a:pPr>
            <a:r>
              <a:rPr lang="en-US" altLang="zh-CN" sz="1800">
                <a:latin typeface="Monaco" pitchFamily="2" charset="77"/>
                <a:ea typeface="+mj-ea"/>
                <a:cs typeface="+mj-cs"/>
              </a:rPr>
              <a:t>	git</a:t>
            </a:r>
            <a:r>
              <a:rPr lang="zh-CN" altLang="en-US" sz="1800">
                <a:latin typeface="Monaco" pitchFamily="2" charset="77"/>
                <a:ea typeface="+mj-ea"/>
                <a:cs typeface="+mj-cs"/>
              </a:rPr>
              <a:t> </a:t>
            </a:r>
            <a:r>
              <a:rPr lang="en-US" altLang="zh-CN" sz="1800">
                <a:latin typeface="Monaco" pitchFamily="2" charset="77"/>
                <a:ea typeface="+mj-ea"/>
                <a:cs typeface="+mj-cs"/>
              </a:rPr>
              <a:t>config</a:t>
            </a:r>
            <a:r>
              <a:rPr lang="zh-CN" altLang="en-US" sz="1800">
                <a:latin typeface="Monaco" pitchFamily="2" charset="77"/>
                <a:ea typeface="+mj-ea"/>
                <a:cs typeface="+mj-cs"/>
              </a:rPr>
              <a:t> </a:t>
            </a:r>
            <a:r>
              <a:rPr lang="en-US" altLang="zh-CN" sz="1800">
                <a:latin typeface="Monaco" pitchFamily="2" charset="77"/>
                <a:ea typeface="+mj-ea"/>
                <a:cs typeface="+mj-cs"/>
              </a:rPr>
              <a:t>–-global</a:t>
            </a:r>
            <a:r>
              <a:rPr lang="zh-CN" altLang="en-US" sz="1800">
                <a:latin typeface="Monaco" pitchFamily="2" charset="77"/>
                <a:ea typeface="+mj-ea"/>
                <a:cs typeface="+mj-cs"/>
              </a:rPr>
              <a:t> </a:t>
            </a:r>
            <a:r>
              <a:rPr lang="en-US" altLang="zh-CN" sz="1800">
                <a:latin typeface="Monaco" pitchFamily="2" charset="77"/>
                <a:ea typeface="+mj-ea"/>
                <a:cs typeface="+mj-cs"/>
              </a:rPr>
              <a:t>list</a:t>
            </a:r>
          </a:p>
          <a:p>
            <a:pPr marL="0" indent="0">
              <a:buNone/>
            </a:pPr>
            <a:r>
              <a:rPr lang="en-US" altLang="zh-CN" sz="1800">
                <a:latin typeface="Monaco" pitchFamily="2" charset="77"/>
                <a:ea typeface="+mj-ea"/>
                <a:cs typeface="+mj-cs"/>
              </a:rPr>
              <a:t>Help</a:t>
            </a:r>
          </a:p>
          <a:p>
            <a:pPr marL="0" indent="0">
              <a:buNone/>
            </a:pPr>
            <a:r>
              <a:rPr lang="en-US" altLang="zh-CN" sz="1800">
                <a:latin typeface="Monaco" pitchFamily="2" charset="77"/>
                <a:ea typeface="+mj-ea"/>
                <a:cs typeface="+mj-cs"/>
              </a:rPr>
              <a:t>	man</a:t>
            </a:r>
            <a:r>
              <a:rPr lang="zh-CN" altLang="en-US" sz="1800">
                <a:latin typeface="Monaco" pitchFamily="2" charset="77"/>
                <a:ea typeface="+mj-ea"/>
                <a:cs typeface="+mj-cs"/>
              </a:rPr>
              <a:t> </a:t>
            </a:r>
            <a:r>
              <a:rPr lang="en-US" altLang="zh-CN" sz="1800">
                <a:latin typeface="Monaco" pitchFamily="2" charset="77"/>
                <a:ea typeface="+mj-ea"/>
                <a:cs typeface="+mj-cs"/>
              </a:rPr>
              <a:t>git</a:t>
            </a:r>
            <a:r>
              <a:rPr lang="zh-CN" altLang="en-US" sz="1800">
                <a:latin typeface="Monaco" pitchFamily="2" charset="77"/>
                <a:ea typeface="+mj-ea"/>
                <a:cs typeface="+mj-cs"/>
              </a:rPr>
              <a:t> </a:t>
            </a:r>
            <a:r>
              <a:rPr lang="en-US" altLang="zh-CN" sz="1800">
                <a:latin typeface="Monaco" pitchFamily="2" charset="77"/>
                <a:ea typeface="+mj-ea"/>
                <a:cs typeface="+mj-cs"/>
              </a:rPr>
              <a:t>branch</a:t>
            </a:r>
          </a:p>
          <a:p>
            <a:pPr marL="0" indent="0">
              <a:buNone/>
            </a:pPr>
            <a:r>
              <a:rPr lang="en-US" altLang="zh-CN" sz="1800">
                <a:latin typeface="Monaco" pitchFamily="2" charset="77"/>
                <a:ea typeface="+mj-ea"/>
                <a:cs typeface="+mj-cs"/>
              </a:rPr>
              <a:t>	git</a:t>
            </a:r>
            <a:r>
              <a:rPr lang="zh-CN" altLang="en-US" sz="1800">
                <a:latin typeface="Monaco" pitchFamily="2" charset="77"/>
                <a:ea typeface="+mj-ea"/>
                <a:cs typeface="+mj-cs"/>
              </a:rPr>
              <a:t> </a:t>
            </a:r>
            <a:r>
              <a:rPr lang="en-US" altLang="zh-CN" sz="1800">
                <a:latin typeface="Monaco" pitchFamily="2" charset="77"/>
                <a:ea typeface="+mj-ea"/>
                <a:cs typeface="+mj-cs"/>
              </a:rPr>
              <a:t>branch</a:t>
            </a:r>
            <a:r>
              <a:rPr lang="zh-CN" altLang="en-US" sz="1800">
                <a:latin typeface="Monaco" pitchFamily="2" charset="77"/>
                <a:ea typeface="+mj-ea"/>
                <a:cs typeface="+mj-cs"/>
              </a:rPr>
              <a:t> </a:t>
            </a:r>
            <a:r>
              <a:rPr lang="en-US" altLang="zh-CN" sz="1800">
                <a:latin typeface="Monaco" pitchFamily="2" charset="77"/>
                <a:ea typeface="+mj-ea"/>
                <a:cs typeface="+mj-cs"/>
              </a:rPr>
              <a:t>–-help</a:t>
            </a:r>
          </a:p>
          <a:p>
            <a:pPr marL="0" indent="0">
              <a:buNone/>
            </a:pPr>
            <a:r>
              <a:rPr lang="en-US" altLang="zh-CN" sz="1800">
                <a:latin typeface="Monaco" pitchFamily="2" charset="77"/>
                <a:ea typeface="+mj-ea"/>
                <a:cs typeface="+mj-cs"/>
              </a:rPr>
              <a:t>	git</a:t>
            </a:r>
            <a:r>
              <a:rPr lang="zh-CN" altLang="en-US" sz="1800">
                <a:latin typeface="Monaco" pitchFamily="2" charset="77"/>
                <a:ea typeface="+mj-ea"/>
                <a:cs typeface="+mj-cs"/>
              </a:rPr>
              <a:t> </a:t>
            </a:r>
            <a:r>
              <a:rPr lang="en-US" altLang="zh-CN" sz="1800">
                <a:latin typeface="Monaco" pitchFamily="2" charset="77"/>
                <a:ea typeface="+mj-ea"/>
                <a:cs typeface="+mj-cs"/>
              </a:rPr>
              <a:t>help</a:t>
            </a:r>
            <a:r>
              <a:rPr lang="zh-CN" altLang="en-US" sz="1800">
                <a:latin typeface="Monaco" pitchFamily="2" charset="77"/>
                <a:ea typeface="+mj-ea"/>
                <a:cs typeface="+mj-cs"/>
              </a:rPr>
              <a:t> </a:t>
            </a:r>
            <a:r>
              <a:rPr lang="en-US" altLang="zh-CN" sz="1800">
                <a:latin typeface="Monaco" pitchFamily="2" charset="77"/>
                <a:ea typeface="+mj-ea"/>
                <a:cs typeface="+mj-cs"/>
              </a:rPr>
              <a:t>branch</a:t>
            </a:r>
          </a:p>
        </p:txBody>
      </p:sp>
    </p:spTree>
    <p:extLst>
      <p:ext uri="{BB962C8B-B14F-4D97-AF65-F5344CB8AC3E}">
        <p14:creationId xmlns:p14="http://schemas.microsoft.com/office/powerpoint/2010/main" val="40582900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8031EFA-52EC-5C46-91BC-9702BE771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sz="3600"/>
              <a:t>一个较为完成的使用过程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5522541-69BB-5047-AE8B-8AA0D1478A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/>
              <a:t>获取一个仓库</a:t>
            </a:r>
            <a:endParaRPr kumimoji="1" lang="en-US" altLang="zh-CN"/>
          </a:p>
          <a:p>
            <a:r>
              <a:rPr kumimoji="1" lang="zh-CN" altLang="en-US">
                <a:hlinkClick r:id="" action="ppaction://hlinkshowjump?jump=nextslide"/>
              </a:rPr>
              <a:t>记录每次更新到仓库</a:t>
            </a:r>
            <a:endParaRPr kumimoji="1" lang="en-US" altLang="zh-CN"/>
          </a:p>
          <a:p>
            <a:r>
              <a:rPr kumimoji="1" lang="zh-CN" altLang="en-US">
                <a:hlinkClick r:id="rId2" action="ppaction://hlinksldjump"/>
              </a:rPr>
              <a:t>查看提交历史</a:t>
            </a:r>
            <a:endParaRPr kumimoji="1" lang="en-US" altLang="zh-CN"/>
          </a:p>
          <a:p>
            <a:r>
              <a:rPr kumimoji="1" lang="zh-CN" altLang="en-US"/>
              <a:t>撤销操作</a:t>
            </a:r>
            <a:endParaRPr kumimoji="1" lang="en-US" altLang="zh-CN"/>
          </a:p>
          <a:p>
            <a:r>
              <a:rPr kumimoji="1" lang="zh-CN" altLang="en-US"/>
              <a:t>使用远程仓库</a:t>
            </a:r>
            <a:endParaRPr kumimoji="1" lang="en-US" altLang="zh-CN"/>
          </a:p>
          <a:p>
            <a:r>
              <a:rPr kumimoji="1" lang="zh-CN" altLang="en-US"/>
              <a:t>打标签</a:t>
            </a:r>
            <a:endParaRPr kumimoji="1" lang="en-US" altLang="zh-CN"/>
          </a:p>
          <a:p>
            <a:r>
              <a:rPr kumimoji="1" lang="zh-CN" altLang="en-US"/>
              <a:t>别名</a:t>
            </a:r>
          </a:p>
        </p:txBody>
      </p:sp>
    </p:spTree>
    <p:extLst>
      <p:ext uri="{BB962C8B-B14F-4D97-AF65-F5344CB8AC3E}">
        <p14:creationId xmlns:p14="http://schemas.microsoft.com/office/powerpoint/2010/main" val="11214933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26B48A-D401-E947-9001-15BD8A4FC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36A97B2-C7BB-5940-A3E9-741CBBCCEC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F59A708-113E-6440-A98D-CFE9004C5C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1054869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6064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249A15-0CA5-9C46-922C-B43C51C3AB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362" y="261257"/>
            <a:ext cx="10058400" cy="504662"/>
          </a:xfrm>
        </p:spPr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A9AA23-1E40-CE45-AABC-935A2EAB62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8334" y="1185237"/>
            <a:ext cx="10058400" cy="405079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>
                <a:latin typeface="Monaco" pitchFamily="2" charset="77"/>
              </a:rPr>
              <a:t>Checking the Status of Your Files</a:t>
            </a:r>
          </a:p>
          <a:p>
            <a:pPr marL="0" indent="0">
              <a:buNone/>
            </a:pPr>
            <a:endParaRPr lang="en-US" sz="2000">
              <a:latin typeface="Monaco" pitchFamily="2" charset="77"/>
            </a:endParaRPr>
          </a:p>
          <a:p>
            <a:pPr marL="0" indent="0">
              <a:buNone/>
            </a:pPr>
            <a:r>
              <a:rPr lang="en-US" sz="2000">
                <a:latin typeface="Monaco" pitchFamily="2" charset="77"/>
              </a:rPr>
              <a:t>Tracking New Files</a:t>
            </a:r>
          </a:p>
          <a:p>
            <a:pPr marL="0" indent="0">
              <a:buNone/>
            </a:pPr>
            <a:endParaRPr lang="en-US" sz="2000">
              <a:latin typeface="Monaco" pitchFamily="2" charset="77"/>
            </a:endParaRPr>
          </a:p>
          <a:p>
            <a:pPr marL="0" indent="0">
              <a:buNone/>
            </a:pPr>
            <a:r>
              <a:rPr lang="en-US" sz="2000">
                <a:latin typeface="Monaco" pitchFamily="2" charset="77"/>
              </a:rPr>
              <a:t>Staging Modified Files</a:t>
            </a:r>
          </a:p>
          <a:p>
            <a:pPr marL="0" indent="0">
              <a:buNone/>
            </a:pPr>
            <a:endParaRPr lang="en-US" sz="2000">
              <a:latin typeface="Monaco" pitchFamily="2" charset="77"/>
            </a:endParaRPr>
          </a:p>
          <a:p>
            <a:pPr marL="0" indent="0">
              <a:buNone/>
            </a:pPr>
            <a:r>
              <a:rPr lang="en-US" sz="2000">
                <a:latin typeface="Monaco" pitchFamily="2" charset="77"/>
              </a:rPr>
              <a:t>Short Status</a:t>
            </a:r>
          </a:p>
          <a:p>
            <a:pPr marL="0" indent="0">
              <a:buNone/>
            </a:pPr>
            <a:endParaRPr lang="en-US" sz="2000">
              <a:latin typeface="Monaco" pitchFamily="2" charset="77"/>
            </a:endParaRPr>
          </a:p>
          <a:p>
            <a:pPr marL="0" indent="0">
              <a:buNone/>
            </a:pPr>
            <a:r>
              <a:rPr lang="en-US" sz="2000">
                <a:latin typeface="Monaco" pitchFamily="2" charset="77"/>
              </a:rPr>
              <a:t>Ignoring Files</a:t>
            </a:r>
          </a:p>
          <a:p>
            <a:pPr marL="0" indent="0">
              <a:buNone/>
            </a:pP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5087954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D738E-DB64-B047-9A00-55E00FC82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latin typeface="Monaco" pitchFamily="2" charset="77"/>
              </a:rPr>
              <a:t>Diff</a:t>
            </a:r>
            <a:r>
              <a:rPr lang="zh-CN" altLang="en-US">
                <a:latin typeface="Monaco" pitchFamily="2" charset="77"/>
              </a:rPr>
              <a:t> </a:t>
            </a:r>
            <a:r>
              <a:rPr lang="en-US" altLang="zh-CN">
                <a:latin typeface="Monaco" pitchFamily="2" charset="77"/>
              </a:rPr>
              <a:t>And</a:t>
            </a:r>
            <a:r>
              <a:rPr lang="zh-CN" altLang="en-US">
                <a:latin typeface="Monaco" pitchFamily="2" charset="77"/>
              </a:rPr>
              <a:t> </a:t>
            </a:r>
            <a:r>
              <a:rPr lang="en-US" altLang="zh-CN">
                <a:latin typeface="Monaco" pitchFamily="2" charset="77"/>
              </a:rPr>
              <a:t>Remove</a:t>
            </a:r>
            <a:endParaRPr lang="en-US">
              <a:latin typeface="Monaco" pitchFamily="2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889A5F-43AA-A644-B94F-5FD4302EC3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>
                <a:latin typeface="Monaco" pitchFamily="2" charset="77"/>
              </a:rPr>
              <a:t>git</a:t>
            </a:r>
            <a:r>
              <a:rPr lang="zh-CN" altLang="en-US">
                <a:latin typeface="Monaco" pitchFamily="2" charset="77"/>
              </a:rPr>
              <a:t> </a:t>
            </a:r>
            <a:r>
              <a:rPr lang="en-US" altLang="zh-CN">
                <a:latin typeface="Monaco" pitchFamily="2" charset="77"/>
              </a:rPr>
              <a:t>diff</a:t>
            </a:r>
            <a:r>
              <a:rPr lang="zh-CN" altLang="en-US">
                <a:latin typeface="Monaco" pitchFamily="2" charset="77"/>
              </a:rPr>
              <a:t>         </a:t>
            </a:r>
            <a:r>
              <a:rPr lang="en-US" altLang="zh-CN">
                <a:latin typeface="Monaco" pitchFamily="2" charset="77"/>
              </a:rPr>
              <a:t>//</a:t>
            </a:r>
            <a:r>
              <a:rPr lang="zh-CN" altLang="en-US">
                <a:latin typeface="Monaco" pitchFamily="2" charset="77"/>
              </a:rPr>
              <a:t> </a:t>
            </a:r>
            <a:r>
              <a:rPr lang="en-US">
                <a:latin typeface="Monaco" pitchFamily="2" charset="77"/>
              </a:rPr>
              <a:t> changes you’ve made that you haven’t yet staged</a:t>
            </a:r>
            <a:endParaRPr lang="en-US" altLang="zh-CN">
              <a:latin typeface="Monaco" pitchFamily="2" charset="77"/>
            </a:endParaRPr>
          </a:p>
          <a:p>
            <a:r>
              <a:rPr lang="en-US" altLang="zh-CN">
                <a:latin typeface="Monaco" pitchFamily="2" charset="77"/>
              </a:rPr>
              <a:t>git</a:t>
            </a:r>
            <a:r>
              <a:rPr lang="zh-CN" altLang="en-US">
                <a:latin typeface="Monaco" pitchFamily="2" charset="77"/>
              </a:rPr>
              <a:t> </a:t>
            </a:r>
            <a:r>
              <a:rPr lang="en-US" altLang="zh-CN">
                <a:latin typeface="Monaco" pitchFamily="2" charset="77"/>
              </a:rPr>
              <a:t>diff</a:t>
            </a:r>
            <a:r>
              <a:rPr lang="zh-CN" altLang="en-US">
                <a:latin typeface="Monaco" pitchFamily="2" charset="77"/>
              </a:rPr>
              <a:t> </a:t>
            </a:r>
            <a:r>
              <a:rPr lang="en-US" altLang="zh-CN">
                <a:latin typeface="Monaco" pitchFamily="2" charset="77"/>
              </a:rPr>
              <a:t>–staged</a:t>
            </a:r>
            <a:r>
              <a:rPr lang="zh-CN" altLang="en-US">
                <a:latin typeface="Monaco" pitchFamily="2" charset="77"/>
              </a:rPr>
              <a:t> </a:t>
            </a:r>
            <a:r>
              <a:rPr lang="en-US" altLang="zh-CN">
                <a:latin typeface="Monaco" pitchFamily="2" charset="77"/>
              </a:rPr>
              <a:t>//</a:t>
            </a:r>
            <a:r>
              <a:rPr lang="zh-CN" altLang="en-US">
                <a:latin typeface="Monaco" pitchFamily="2" charset="77"/>
              </a:rPr>
              <a:t> </a:t>
            </a:r>
            <a:r>
              <a:rPr lang="en-US" altLang="zh-CN">
                <a:latin typeface="Monaco" pitchFamily="2" charset="77"/>
              </a:rPr>
              <a:t>staged</a:t>
            </a:r>
            <a:r>
              <a:rPr lang="zh-CN" altLang="en-US">
                <a:latin typeface="Monaco" pitchFamily="2" charset="77"/>
              </a:rPr>
              <a:t> </a:t>
            </a:r>
            <a:r>
              <a:rPr lang="en-US" altLang="zh-CN">
                <a:latin typeface="Monaco" pitchFamily="2" charset="77"/>
              </a:rPr>
              <a:t>and</a:t>
            </a:r>
            <a:r>
              <a:rPr lang="zh-CN" altLang="en-US">
                <a:latin typeface="Monaco" pitchFamily="2" charset="77"/>
              </a:rPr>
              <a:t> </a:t>
            </a:r>
            <a:r>
              <a:rPr lang="en-US" altLang="zh-CN">
                <a:latin typeface="Monaco" pitchFamily="2" charset="77"/>
              </a:rPr>
              <a:t>to</a:t>
            </a:r>
            <a:r>
              <a:rPr lang="zh-CN" altLang="en-US">
                <a:latin typeface="Monaco" pitchFamily="2" charset="77"/>
              </a:rPr>
              <a:t> </a:t>
            </a:r>
            <a:r>
              <a:rPr lang="en-US" altLang="zh-CN">
                <a:latin typeface="Monaco" pitchFamily="2" charset="77"/>
              </a:rPr>
              <a:t>named</a:t>
            </a:r>
            <a:r>
              <a:rPr lang="zh-CN" altLang="en-US">
                <a:latin typeface="Monaco" pitchFamily="2" charset="77"/>
              </a:rPr>
              <a:t> </a:t>
            </a:r>
            <a:r>
              <a:rPr lang="en-US" altLang="zh-CN">
                <a:latin typeface="Monaco" pitchFamily="2" charset="77"/>
              </a:rPr>
              <a:t>commit</a:t>
            </a:r>
          </a:p>
          <a:p>
            <a:r>
              <a:rPr lang="en-US" altLang="zh-CN">
                <a:latin typeface="Monaco" pitchFamily="2" charset="77"/>
              </a:rPr>
              <a:t>git</a:t>
            </a:r>
            <a:r>
              <a:rPr lang="zh-CN" altLang="en-US">
                <a:latin typeface="Monaco" pitchFamily="2" charset="77"/>
              </a:rPr>
              <a:t> </a:t>
            </a:r>
            <a:r>
              <a:rPr lang="en-US" altLang="zh-CN">
                <a:latin typeface="Monaco" pitchFamily="2" charset="77"/>
              </a:rPr>
              <a:t>rm</a:t>
            </a:r>
            <a:r>
              <a:rPr lang="zh-CN" altLang="en-US">
                <a:latin typeface="Monaco" pitchFamily="2" charset="77"/>
              </a:rPr>
              <a:t>   </a:t>
            </a:r>
            <a:r>
              <a:rPr lang="en-US" altLang="zh-CN">
                <a:latin typeface="Monaco" pitchFamily="2" charset="77"/>
              </a:rPr>
              <a:t>//</a:t>
            </a:r>
            <a:r>
              <a:rPr lang="zh-CN" altLang="en-US">
                <a:latin typeface="Monaco" pitchFamily="2" charset="77"/>
              </a:rPr>
              <a:t> </a:t>
            </a:r>
            <a:r>
              <a:rPr lang="en-US" altLang="zh-CN">
                <a:latin typeface="Monaco" pitchFamily="2" charset="77"/>
              </a:rPr>
              <a:t>rm</a:t>
            </a:r>
            <a:r>
              <a:rPr lang="zh-CN" altLang="en-US">
                <a:latin typeface="Monaco" pitchFamily="2" charset="77"/>
              </a:rPr>
              <a:t> </a:t>
            </a:r>
            <a:r>
              <a:rPr lang="en-US" altLang="zh-CN">
                <a:latin typeface="Monaco" pitchFamily="2" charset="77"/>
              </a:rPr>
              <a:t>from</a:t>
            </a:r>
            <a:r>
              <a:rPr lang="zh-CN" altLang="en-US">
                <a:latin typeface="Monaco" pitchFamily="2" charset="77"/>
              </a:rPr>
              <a:t> </a:t>
            </a:r>
            <a:r>
              <a:rPr lang="en-US" altLang="zh-CN">
                <a:latin typeface="Monaco" pitchFamily="2" charset="77"/>
              </a:rPr>
              <a:t>stage</a:t>
            </a:r>
            <a:r>
              <a:rPr lang="zh-CN" altLang="en-US">
                <a:latin typeface="Monaco" pitchFamily="2" charset="77"/>
              </a:rPr>
              <a:t> </a:t>
            </a:r>
            <a:r>
              <a:rPr lang="en-US" altLang="zh-CN">
                <a:latin typeface="Monaco" pitchFamily="2" charset="77"/>
              </a:rPr>
              <a:t>area</a:t>
            </a:r>
            <a:r>
              <a:rPr lang="zh-CN" altLang="en-US">
                <a:latin typeface="Monaco" pitchFamily="2" charset="77"/>
              </a:rPr>
              <a:t> </a:t>
            </a:r>
            <a:r>
              <a:rPr lang="en-US" altLang="zh-CN">
                <a:latin typeface="Monaco" pitchFamily="2" charset="77"/>
              </a:rPr>
              <a:t>and</a:t>
            </a:r>
            <a:r>
              <a:rPr lang="zh-CN" altLang="en-US">
                <a:latin typeface="Monaco" pitchFamily="2" charset="77"/>
              </a:rPr>
              <a:t> </a:t>
            </a:r>
            <a:r>
              <a:rPr lang="en-US" altLang="zh-CN">
                <a:latin typeface="Monaco" pitchFamily="2" charset="77"/>
              </a:rPr>
              <a:t>working</a:t>
            </a:r>
            <a:r>
              <a:rPr lang="zh-CN" altLang="en-US">
                <a:latin typeface="Monaco" pitchFamily="2" charset="77"/>
              </a:rPr>
              <a:t> </a:t>
            </a:r>
            <a:r>
              <a:rPr lang="en-US" altLang="zh-CN">
                <a:latin typeface="Monaco" pitchFamily="2" charset="77"/>
              </a:rPr>
              <a:t>dir</a:t>
            </a:r>
          </a:p>
          <a:p>
            <a:r>
              <a:rPr lang="en-US" altLang="zh-CN">
                <a:latin typeface="Monaco" pitchFamily="2" charset="77"/>
              </a:rPr>
              <a:t>git</a:t>
            </a:r>
            <a:r>
              <a:rPr lang="zh-CN" altLang="en-US">
                <a:latin typeface="Monaco" pitchFamily="2" charset="77"/>
              </a:rPr>
              <a:t> </a:t>
            </a:r>
            <a:r>
              <a:rPr lang="en-US" altLang="zh-CN">
                <a:latin typeface="Monaco" pitchFamily="2" charset="77"/>
              </a:rPr>
              <a:t>rm</a:t>
            </a:r>
            <a:r>
              <a:rPr lang="zh-CN" altLang="en-US">
                <a:latin typeface="Monaco" pitchFamily="2" charset="77"/>
              </a:rPr>
              <a:t> </a:t>
            </a:r>
            <a:r>
              <a:rPr lang="en-US" altLang="zh-CN">
                <a:latin typeface="Monaco" pitchFamily="2" charset="77"/>
              </a:rPr>
              <a:t>–cached</a:t>
            </a:r>
            <a:r>
              <a:rPr lang="zh-CN" altLang="en-US">
                <a:latin typeface="Monaco" pitchFamily="2" charset="77"/>
              </a:rPr>
              <a:t>  </a:t>
            </a:r>
            <a:r>
              <a:rPr lang="en-US" altLang="zh-CN">
                <a:latin typeface="Monaco" pitchFamily="2" charset="77"/>
              </a:rPr>
              <a:t>//</a:t>
            </a:r>
            <a:r>
              <a:rPr lang="zh-CN" altLang="en-US">
                <a:latin typeface="Monaco" pitchFamily="2" charset="77"/>
              </a:rPr>
              <a:t> </a:t>
            </a:r>
            <a:r>
              <a:rPr lang="en-US" altLang="zh-CN">
                <a:latin typeface="Monaco" pitchFamily="2" charset="77"/>
              </a:rPr>
              <a:t>only</a:t>
            </a:r>
            <a:r>
              <a:rPr lang="zh-CN" altLang="en-US">
                <a:latin typeface="Monaco" pitchFamily="2" charset="77"/>
              </a:rPr>
              <a:t> </a:t>
            </a:r>
            <a:r>
              <a:rPr lang="en-US" altLang="zh-CN">
                <a:latin typeface="Monaco" pitchFamily="2" charset="77"/>
              </a:rPr>
              <a:t>remove</a:t>
            </a:r>
            <a:r>
              <a:rPr lang="zh-CN" altLang="en-US">
                <a:latin typeface="Monaco" pitchFamily="2" charset="77"/>
              </a:rPr>
              <a:t> </a:t>
            </a:r>
            <a:r>
              <a:rPr lang="en-US" altLang="zh-CN">
                <a:latin typeface="Monaco" pitchFamily="2" charset="77"/>
              </a:rPr>
              <a:t>from</a:t>
            </a:r>
            <a:r>
              <a:rPr lang="zh-CN" altLang="en-US">
                <a:latin typeface="Monaco" pitchFamily="2" charset="77"/>
              </a:rPr>
              <a:t> </a:t>
            </a:r>
            <a:r>
              <a:rPr lang="en-US" altLang="zh-CN">
                <a:latin typeface="Monaco" pitchFamily="2" charset="77"/>
              </a:rPr>
              <a:t>stage</a:t>
            </a:r>
            <a:r>
              <a:rPr lang="zh-CN" altLang="en-US">
                <a:latin typeface="Monaco" pitchFamily="2" charset="77"/>
              </a:rPr>
              <a:t> </a:t>
            </a:r>
            <a:r>
              <a:rPr lang="en-US" altLang="zh-CN">
                <a:latin typeface="Monaco" pitchFamily="2" charset="77"/>
              </a:rPr>
              <a:t>area</a:t>
            </a:r>
          </a:p>
          <a:p>
            <a:r>
              <a:rPr lang="en-US" altLang="zh-CN">
                <a:latin typeface="Monaco" pitchFamily="2" charset="77"/>
              </a:rPr>
              <a:t>git</a:t>
            </a:r>
            <a:r>
              <a:rPr lang="zh-CN" altLang="en-US">
                <a:latin typeface="Monaco" pitchFamily="2" charset="77"/>
              </a:rPr>
              <a:t> </a:t>
            </a:r>
            <a:r>
              <a:rPr lang="en-US" altLang="zh-CN">
                <a:latin typeface="Monaco" pitchFamily="2" charset="77"/>
              </a:rPr>
              <a:t>rm</a:t>
            </a:r>
            <a:r>
              <a:rPr lang="zh-CN" altLang="en-US">
                <a:latin typeface="Monaco" pitchFamily="2" charset="77"/>
              </a:rPr>
              <a:t> </a:t>
            </a:r>
            <a:r>
              <a:rPr lang="en-US" altLang="zh-CN">
                <a:latin typeface="Monaco" pitchFamily="2" charset="77"/>
              </a:rPr>
              <a:t>-</a:t>
            </a:r>
            <a:r>
              <a:rPr lang="en-US" altLang="zh-CN"/>
              <a:t>f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4816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5DF405-C5D9-FF4E-A31F-50224E785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latin typeface="Monaco" pitchFamily="2" charset="77"/>
              </a:rPr>
              <a:t>强大的</a:t>
            </a:r>
            <a:r>
              <a:rPr lang="en-US" altLang="zh-CN">
                <a:latin typeface="Monaco" pitchFamily="2" charset="77"/>
              </a:rPr>
              <a:t>git</a:t>
            </a:r>
            <a:r>
              <a:rPr lang="zh-CN" altLang="en-US">
                <a:latin typeface="Monaco" pitchFamily="2" charset="77"/>
              </a:rPr>
              <a:t> </a:t>
            </a:r>
            <a:r>
              <a:rPr lang="en-US" altLang="zh-CN">
                <a:latin typeface="Monaco" pitchFamily="2" charset="77"/>
              </a:rPr>
              <a:t>log</a:t>
            </a:r>
            <a:endParaRPr lang="en-US" dirty="0">
              <a:latin typeface="Monaco" pitchFamily="2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6F66B6-4EDB-D544-ADA5-8ADD25364A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000">
                <a:latin typeface="Monaco" pitchFamily="2" charset="77"/>
              </a:rPr>
              <a:t>git</a:t>
            </a:r>
            <a:r>
              <a:rPr lang="zh-CN" altLang="en-US" sz="2000">
                <a:latin typeface="Monaco" pitchFamily="2" charset="77"/>
              </a:rPr>
              <a:t> </a:t>
            </a:r>
            <a:r>
              <a:rPr lang="en-US" altLang="zh-CN" sz="2000">
                <a:latin typeface="Monaco" pitchFamily="2" charset="77"/>
              </a:rPr>
              <a:t>log</a:t>
            </a:r>
            <a:r>
              <a:rPr lang="zh-CN" altLang="en-US" sz="2000">
                <a:latin typeface="Monaco" pitchFamily="2" charset="77"/>
              </a:rPr>
              <a:t> </a:t>
            </a:r>
            <a:r>
              <a:rPr lang="en-US" altLang="zh-CN" sz="2000">
                <a:latin typeface="Monaco" pitchFamily="2" charset="77"/>
              </a:rPr>
              <a:t>–-pretty=optional</a:t>
            </a:r>
            <a:r>
              <a:rPr lang="zh-CN" altLang="en-US" sz="2000">
                <a:latin typeface="Monaco" pitchFamily="2" charset="77"/>
              </a:rPr>
              <a:t> </a:t>
            </a:r>
            <a:r>
              <a:rPr lang="en-US" altLang="zh-CN" sz="2000">
                <a:latin typeface="Monaco" pitchFamily="2" charset="77"/>
              </a:rPr>
              <a:t>#</a:t>
            </a:r>
            <a:r>
              <a:rPr lang="zh-CN" altLang="en-US" sz="2000">
                <a:latin typeface="Monaco" pitchFamily="2" charset="77"/>
              </a:rPr>
              <a:t> </a:t>
            </a:r>
            <a:r>
              <a:rPr lang="en-US" altLang="zh-CN" sz="2000">
                <a:latin typeface="Monaco" pitchFamily="2" charset="77"/>
              </a:rPr>
              <a:t>Custom</a:t>
            </a:r>
            <a:r>
              <a:rPr lang="zh-CN" altLang="en-US" sz="2000">
                <a:latin typeface="Monaco" pitchFamily="2" charset="77"/>
              </a:rPr>
              <a:t> </a:t>
            </a:r>
            <a:r>
              <a:rPr lang="en-US" altLang="zh-CN" sz="2000">
                <a:latin typeface="Monaco" pitchFamily="2" charset="77"/>
              </a:rPr>
              <a:t>output</a:t>
            </a:r>
          </a:p>
          <a:p>
            <a:pPr marL="0" indent="0">
              <a:buNone/>
            </a:pPr>
            <a:r>
              <a:rPr lang="en-US" altLang="zh-CN" sz="2000">
                <a:latin typeface="Monaco" pitchFamily="2" charset="77"/>
              </a:rPr>
              <a:t>git</a:t>
            </a:r>
            <a:r>
              <a:rPr lang="zh-CN" altLang="en-US" sz="2000">
                <a:latin typeface="Monaco" pitchFamily="2" charset="77"/>
              </a:rPr>
              <a:t> </a:t>
            </a:r>
            <a:r>
              <a:rPr lang="en-US" altLang="zh-CN" sz="2000">
                <a:latin typeface="Monaco" pitchFamily="2" charset="77"/>
              </a:rPr>
              <a:t>log</a:t>
            </a:r>
            <a:r>
              <a:rPr lang="zh-CN" altLang="en-US" sz="2000">
                <a:latin typeface="Monaco" pitchFamily="2" charset="77"/>
              </a:rPr>
              <a:t> </a:t>
            </a:r>
            <a:r>
              <a:rPr lang="en-US" altLang="zh-CN" sz="2000">
                <a:latin typeface="Monaco" pitchFamily="2" charset="77"/>
              </a:rPr>
              <a:t>–-name-only</a:t>
            </a:r>
            <a:r>
              <a:rPr lang="zh-CN" altLang="en-US" sz="2000">
                <a:latin typeface="Monaco" pitchFamily="2" charset="77"/>
              </a:rPr>
              <a:t>  </a:t>
            </a:r>
            <a:r>
              <a:rPr lang="en-US" altLang="zh-CN" sz="2000">
                <a:latin typeface="Monaco" pitchFamily="2" charset="77"/>
              </a:rPr>
              <a:t>#</a:t>
            </a:r>
            <a:r>
              <a:rPr lang="zh-CN" altLang="en-US" sz="2000">
                <a:latin typeface="Monaco" pitchFamily="2" charset="77"/>
              </a:rPr>
              <a:t> </a:t>
            </a:r>
            <a:r>
              <a:rPr lang="en-US" altLang="zh-CN" sz="2000">
                <a:latin typeface="Monaco" pitchFamily="2" charset="77"/>
              </a:rPr>
              <a:t>only</a:t>
            </a:r>
            <a:r>
              <a:rPr lang="zh-CN" altLang="en-US" sz="2000">
                <a:latin typeface="Monaco" pitchFamily="2" charset="77"/>
              </a:rPr>
              <a:t> </a:t>
            </a:r>
            <a:r>
              <a:rPr lang="en-US" altLang="zh-CN" sz="2000">
                <a:latin typeface="Monaco" pitchFamily="2" charset="77"/>
              </a:rPr>
              <a:t>show</a:t>
            </a:r>
            <a:r>
              <a:rPr lang="zh-CN" altLang="en-US" sz="2000">
                <a:latin typeface="Monaco" pitchFamily="2" charset="77"/>
              </a:rPr>
              <a:t> </a:t>
            </a:r>
            <a:r>
              <a:rPr lang="en-US" altLang="zh-CN" sz="2000">
                <a:latin typeface="Monaco" pitchFamily="2" charset="77"/>
              </a:rPr>
              <a:t>filename</a:t>
            </a:r>
          </a:p>
          <a:p>
            <a:pPr marL="0" indent="0">
              <a:buNone/>
            </a:pPr>
            <a:r>
              <a:rPr lang="en-US" altLang="zh-CN" sz="2000">
                <a:latin typeface="Monaco" pitchFamily="2" charset="77"/>
              </a:rPr>
              <a:t>git</a:t>
            </a:r>
            <a:r>
              <a:rPr lang="zh-CN" altLang="en-US" sz="2000">
                <a:latin typeface="Monaco" pitchFamily="2" charset="77"/>
              </a:rPr>
              <a:t> </a:t>
            </a:r>
            <a:r>
              <a:rPr lang="en-US" altLang="zh-CN" sz="2000">
                <a:latin typeface="Monaco" pitchFamily="2" charset="77"/>
              </a:rPr>
              <a:t>log</a:t>
            </a:r>
            <a:r>
              <a:rPr lang="zh-CN" altLang="en-US" sz="2000">
                <a:latin typeface="Monaco" pitchFamily="2" charset="77"/>
              </a:rPr>
              <a:t> </a:t>
            </a:r>
            <a:r>
              <a:rPr lang="en-US" altLang="zh-CN" sz="2000">
                <a:latin typeface="Monaco" pitchFamily="2" charset="77"/>
              </a:rPr>
              <a:t>–p</a:t>
            </a:r>
            <a:r>
              <a:rPr lang="zh-CN" altLang="en-US" sz="2000">
                <a:latin typeface="Monaco" pitchFamily="2" charset="77"/>
              </a:rPr>
              <a:t> </a:t>
            </a:r>
            <a:r>
              <a:rPr lang="en-US" altLang="zh-CN" sz="2000">
                <a:latin typeface="Monaco" pitchFamily="2" charset="77"/>
              </a:rPr>
              <a:t>–n</a:t>
            </a:r>
            <a:r>
              <a:rPr lang="zh-CN" altLang="en-US" sz="2000">
                <a:latin typeface="Monaco" pitchFamily="2" charset="77"/>
              </a:rPr>
              <a:t> </a:t>
            </a:r>
            <a:r>
              <a:rPr lang="en-US" altLang="zh-CN" sz="2000">
                <a:latin typeface="Monaco" pitchFamily="2" charset="77"/>
              </a:rPr>
              <a:t>#</a:t>
            </a:r>
            <a:r>
              <a:rPr lang="zh-CN" altLang="en-US" sz="2000">
                <a:latin typeface="Monaco" pitchFamily="2" charset="77"/>
              </a:rPr>
              <a:t> </a:t>
            </a:r>
            <a:r>
              <a:rPr lang="en-US" altLang="zh-CN" sz="2000">
                <a:latin typeface="Monaco" pitchFamily="2" charset="77"/>
              </a:rPr>
              <a:t>show</a:t>
            </a:r>
            <a:r>
              <a:rPr lang="zh-CN" altLang="en-US" sz="2000">
                <a:latin typeface="Monaco" pitchFamily="2" charset="77"/>
              </a:rPr>
              <a:t> </a:t>
            </a:r>
            <a:r>
              <a:rPr lang="en-US" altLang="zh-CN" sz="2000">
                <a:latin typeface="Monaco" pitchFamily="2" charset="77"/>
              </a:rPr>
              <a:t>content</a:t>
            </a:r>
            <a:r>
              <a:rPr lang="zh-CN" altLang="en-US" sz="2000">
                <a:latin typeface="Monaco" pitchFamily="2" charset="77"/>
              </a:rPr>
              <a:t> </a:t>
            </a:r>
            <a:r>
              <a:rPr lang="en-US" altLang="zh-CN" sz="2000">
                <a:latin typeface="Monaco" pitchFamily="2" charset="77"/>
              </a:rPr>
              <a:t>diff</a:t>
            </a:r>
          </a:p>
          <a:p>
            <a:pPr marL="0" indent="0">
              <a:buNone/>
            </a:pPr>
            <a:r>
              <a:rPr lang="en-US" altLang="zh-CN" sz="2000">
                <a:latin typeface="Monaco" pitchFamily="2" charset="77"/>
              </a:rPr>
              <a:t>git</a:t>
            </a:r>
            <a:r>
              <a:rPr lang="zh-CN" altLang="en-US" sz="2000">
                <a:latin typeface="Monaco" pitchFamily="2" charset="77"/>
              </a:rPr>
              <a:t> </a:t>
            </a:r>
            <a:r>
              <a:rPr lang="en-US" altLang="zh-CN" sz="2000">
                <a:latin typeface="Monaco" pitchFamily="2" charset="77"/>
              </a:rPr>
              <a:t>log</a:t>
            </a:r>
            <a:r>
              <a:rPr lang="zh-CN" altLang="en-US" sz="2000">
                <a:latin typeface="Monaco" pitchFamily="2" charset="77"/>
              </a:rPr>
              <a:t> </a:t>
            </a:r>
            <a:r>
              <a:rPr lang="en-US" altLang="zh-CN" sz="2000">
                <a:latin typeface="Monaco" pitchFamily="2" charset="77"/>
              </a:rPr>
              <a:t>–p</a:t>
            </a:r>
            <a:r>
              <a:rPr lang="zh-CN" altLang="en-US" sz="2000">
                <a:latin typeface="Monaco" pitchFamily="2" charset="77"/>
              </a:rPr>
              <a:t> </a:t>
            </a:r>
            <a:r>
              <a:rPr lang="en-US" altLang="zh-CN" sz="2000">
                <a:latin typeface="Monaco" pitchFamily="2" charset="77"/>
              </a:rPr>
              <a:t>–stat</a:t>
            </a:r>
            <a:r>
              <a:rPr lang="zh-CN" altLang="en-US" sz="2000">
                <a:latin typeface="Monaco" pitchFamily="2" charset="77"/>
              </a:rPr>
              <a:t> </a:t>
            </a:r>
            <a:r>
              <a:rPr lang="en-US" altLang="zh-CN" sz="2000">
                <a:latin typeface="Monaco" pitchFamily="2" charset="77"/>
              </a:rPr>
              <a:t>#</a:t>
            </a:r>
            <a:r>
              <a:rPr lang="zh-CN" altLang="en-US" sz="2000">
                <a:latin typeface="Monaco" pitchFamily="2" charset="77"/>
              </a:rPr>
              <a:t> </a:t>
            </a:r>
            <a:r>
              <a:rPr lang="en-US" altLang="zh-CN" sz="2000">
                <a:latin typeface="Monaco" pitchFamily="2" charset="77"/>
              </a:rPr>
              <a:t>show</a:t>
            </a:r>
            <a:r>
              <a:rPr lang="zh-CN" altLang="en-US" sz="2000">
                <a:latin typeface="Monaco" pitchFamily="2" charset="77"/>
              </a:rPr>
              <a:t> </a:t>
            </a:r>
            <a:r>
              <a:rPr lang="en-US" sz="2000">
                <a:latin typeface="Monaco" pitchFamily="2" charset="77"/>
              </a:rPr>
              <a:t>statistical information</a:t>
            </a:r>
            <a:endParaRPr lang="en-US" altLang="zh-CN" sz="2000">
              <a:latin typeface="Monaco" pitchFamily="2" charset="77"/>
            </a:endParaRPr>
          </a:p>
          <a:p>
            <a:pPr marL="0" indent="0">
              <a:buNone/>
            </a:pPr>
            <a:r>
              <a:rPr lang="en-US" sz="2000">
                <a:latin typeface="Monaco" pitchFamily="2" charset="77"/>
              </a:rPr>
              <a:t>git log --pretty=format:"%h-%an,%ar:%s”</a:t>
            </a:r>
          </a:p>
          <a:p>
            <a:pPr marL="0" indent="0">
              <a:buNone/>
            </a:pPr>
            <a:r>
              <a:rPr lang="en-US" altLang="ja-JP" sz="2000">
                <a:latin typeface="Monaco" pitchFamily="2" charset="77"/>
              </a:rPr>
              <a:t>git</a:t>
            </a:r>
            <a:r>
              <a:rPr lang="zh-CN" altLang="en-US" sz="2000">
                <a:latin typeface="Monaco" pitchFamily="2" charset="77"/>
              </a:rPr>
              <a:t> </a:t>
            </a:r>
            <a:r>
              <a:rPr lang="en-US" altLang="zh-CN" sz="2000">
                <a:latin typeface="Monaco" pitchFamily="2" charset="77"/>
              </a:rPr>
              <a:t>log</a:t>
            </a:r>
            <a:r>
              <a:rPr lang="zh-CN" altLang="en-US" sz="2000">
                <a:latin typeface="Monaco" pitchFamily="2" charset="77"/>
              </a:rPr>
              <a:t> </a:t>
            </a:r>
            <a:r>
              <a:rPr lang="en-US" altLang="zh-CN" sz="2000">
                <a:latin typeface="Monaco" pitchFamily="2" charset="77"/>
              </a:rPr>
              <a:t>–-comitter=”scliang”</a:t>
            </a:r>
            <a:r>
              <a:rPr lang="zh-CN" altLang="en-US" sz="2000">
                <a:latin typeface="Monaco" pitchFamily="2" charset="77"/>
              </a:rPr>
              <a:t>  </a:t>
            </a:r>
            <a:r>
              <a:rPr lang="en-US" altLang="zh-CN" sz="2000">
                <a:latin typeface="Monaco" pitchFamily="2" charset="77"/>
              </a:rPr>
              <a:t>#</a:t>
            </a:r>
            <a:r>
              <a:rPr lang="zh-CN" altLang="en-US" sz="2000">
                <a:latin typeface="Monaco" pitchFamily="2" charset="77"/>
              </a:rPr>
              <a:t> </a:t>
            </a:r>
            <a:r>
              <a:rPr lang="en-US" altLang="zh-CN" sz="2000">
                <a:latin typeface="Monaco" pitchFamily="2" charset="77"/>
              </a:rPr>
              <a:t>author</a:t>
            </a:r>
            <a:r>
              <a:rPr lang="zh-CN" altLang="en-US" sz="2000">
                <a:latin typeface="Monaco" pitchFamily="2" charset="77"/>
              </a:rPr>
              <a:t> </a:t>
            </a:r>
            <a:r>
              <a:rPr lang="en-US" altLang="zh-CN" sz="2000">
                <a:latin typeface="Monaco" pitchFamily="2" charset="77"/>
              </a:rPr>
              <a:t>and</a:t>
            </a:r>
            <a:r>
              <a:rPr lang="zh-CN" altLang="en-US" sz="2000">
                <a:latin typeface="Monaco" pitchFamily="2" charset="77"/>
              </a:rPr>
              <a:t> </a:t>
            </a:r>
            <a:r>
              <a:rPr lang="en-US" altLang="zh-CN" sz="2000">
                <a:latin typeface="Monaco" pitchFamily="2" charset="77"/>
              </a:rPr>
              <a:t>committer?</a:t>
            </a:r>
          </a:p>
          <a:p>
            <a:pPr marL="0" indent="0">
              <a:buNone/>
            </a:pPr>
            <a:r>
              <a:rPr lang="en-US" altLang="zh-CN" sz="2000">
                <a:latin typeface="Monaco" pitchFamily="2" charset="77"/>
              </a:rPr>
              <a:t>git</a:t>
            </a:r>
            <a:r>
              <a:rPr lang="zh-CN" altLang="en-US" sz="2000">
                <a:latin typeface="Monaco" pitchFamily="2" charset="77"/>
              </a:rPr>
              <a:t> </a:t>
            </a:r>
            <a:r>
              <a:rPr lang="en-US" altLang="zh-CN" sz="2000">
                <a:latin typeface="Monaco" pitchFamily="2" charset="77"/>
              </a:rPr>
              <a:t>log</a:t>
            </a:r>
            <a:r>
              <a:rPr lang="zh-CN" altLang="en-US" sz="2000">
                <a:latin typeface="Monaco" pitchFamily="2" charset="77"/>
              </a:rPr>
              <a:t> </a:t>
            </a:r>
            <a:r>
              <a:rPr lang="en-US" altLang="zh-CN" sz="2000">
                <a:latin typeface="Monaco" pitchFamily="2" charset="77"/>
              </a:rPr>
              <a:t>–-author=“leiyuan”</a:t>
            </a:r>
          </a:p>
          <a:p>
            <a:pPr marL="0" indent="0">
              <a:buNone/>
            </a:pPr>
            <a:r>
              <a:rPr lang="en-US" altLang="zh-CN" sz="2000">
                <a:latin typeface="Monaco" pitchFamily="2" charset="77"/>
              </a:rPr>
              <a:t>git</a:t>
            </a:r>
            <a:r>
              <a:rPr lang="zh-CN" altLang="en-US" sz="2000">
                <a:latin typeface="Monaco" pitchFamily="2" charset="77"/>
              </a:rPr>
              <a:t> </a:t>
            </a:r>
            <a:r>
              <a:rPr lang="en-US" altLang="zh-CN" sz="2000">
                <a:latin typeface="Monaco" pitchFamily="2" charset="77"/>
              </a:rPr>
              <a:t>log</a:t>
            </a:r>
            <a:r>
              <a:rPr lang="zh-CN" altLang="en-US" sz="2000">
                <a:latin typeface="Monaco" pitchFamily="2" charset="77"/>
              </a:rPr>
              <a:t> </a:t>
            </a:r>
            <a:r>
              <a:rPr lang="en-US" altLang="zh-CN" sz="2000">
                <a:latin typeface="Monaco" pitchFamily="2" charset="77"/>
              </a:rPr>
              <a:t>–name-only</a:t>
            </a:r>
            <a:r>
              <a:rPr lang="zh-CN" altLang="en-US" sz="2000">
                <a:latin typeface="Monaco" pitchFamily="2" charset="77"/>
              </a:rPr>
              <a:t> </a:t>
            </a:r>
            <a:r>
              <a:rPr lang="en-US" altLang="zh-CN" sz="2000">
                <a:latin typeface="Monaco" pitchFamily="2" charset="77"/>
              </a:rPr>
              <a:t>–-author</a:t>
            </a:r>
            <a:r>
              <a:rPr lang="zh-CN" altLang="en-US" sz="2000">
                <a:latin typeface="Monaco" pitchFamily="2" charset="77"/>
              </a:rPr>
              <a:t> </a:t>
            </a:r>
            <a:r>
              <a:rPr lang="en-US" altLang="zh-CN" sz="2000">
                <a:latin typeface="Monaco" pitchFamily="2" charset="77"/>
              </a:rPr>
              <a:t>=</a:t>
            </a:r>
            <a:r>
              <a:rPr lang="zh-CN" altLang="en-US" sz="2000">
                <a:latin typeface="Monaco" pitchFamily="2" charset="77"/>
              </a:rPr>
              <a:t> </a:t>
            </a:r>
            <a:r>
              <a:rPr lang="en-US" altLang="zh-CN" sz="2000">
                <a:latin typeface="Monaco" pitchFamily="2" charset="77"/>
              </a:rPr>
              <a:t>“leiyuan”</a:t>
            </a:r>
            <a:r>
              <a:rPr lang="zh-CN" altLang="en-US" sz="2000">
                <a:latin typeface="Monaco" pitchFamily="2" charset="77"/>
              </a:rPr>
              <a:t> </a:t>
            </a:r>
            <a:r>
              <a:rPr lang="en-US" altLang="zh-CN" sz="2000">
                <a:latin typeface="Monaco" pitchFamily="2" charset="77"/>
              </a:rPr>
              <a:t>–-</a:t>
            </a:r>
            <a:r>
              <a:rPr lang="zh-CN" altLang="en-US" sz="2000">
                <a:latin typeface="Monaco" pitchFamily="2" charset="77"/>
              </a:rPr>
              <a:t> </a:t>
            </a:r>
            <a:r>
              <a:rPr lang="en-US" altLang="zh-CN" sz="2000">
                <a:latin typeface="Monaco" pitchFamily="2" charset="77"/>
              </a:rPr>
              <a:t>authServer/</a:t>
            </a:r>
            <a:r>
              <a:rPr lang="zh-CN" altLang="en-US" sz="2000">
                <a:latin typeface="Monaco" pitchFamily="2" charset="77"/>
              </a:rPr>
              <a:t> </a:t>
            </a:r>
            <a:endParaRPr lang="en-US" altLang="zh-CN" sz="2000">
              <a:latin typeface="Monaco" pitchFamily="2" charset="77"/>
            </a:endParaRPr>
          </a:p>
          <a:p>
            <a:pPr marL="0" indent="0">
              <a:buNone/>
            </a:pPr>
            <a:r>
              <a:rPr lang="en-US" sz="2000">
                <a:latin typeface="Monaco" pitchFamily="2" charset="77"/>
              </a:rPr>
              <a:t>git log --author="jzzheng" --since="2018-11-09" --before="2018-11-15"  --name-only</a:t>
            </a:r>
          </a:p>
          <a:p>
            <a:pPr marL="0" indent="0">
              <a:buNone/>
            </a:pPr>
            <a:endParaRPr lang="en-US" sz="2000">
              <a:latin typeface="Monaco" pitchFamily="2" charset="77"/>
            </a:endParaRPr>
          </a:p>
          <a:p>
            <a:pPr marL="0" indent="0">
              <a:buNone/>
            </a:pPr>
            <a:endParaRPr lang="en-US" altLang="zh-CN">
              <a:latin typeface="Monaco" pitchFamily="2" charset="77"/>
            </a:endParaRPr>
          </a:p>
          <a:p>
            <a:pPr marL="0" indent="0">
              <a:buNone/>
            </a:pPr>
            <a:endParaRPr lang="en-US" altLang="ja-JP">
              <a:latin typeface="Monaco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6050822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EF991-D065-8B46-9185-61E75FBA71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>
                <a:latin typeface="Monaco" pitchFamily="2" charset="77"/>
              </a:rPr>
              <a:t>分享目的</a:t>
            </a:r>
            <a:endParaRPr lang="en-US" sz="4000">
              <a:latin typeface="Monaco" pitchFamily="2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79A40B-3FA6-8640-BB04-333D924F88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>
                <a:latin typeface="Monaco" pitchFamily="2" charset="77"/>
                <a:ea typeface="+mj-ea"/>
                <a:cs typeface="+mj-cs"/>
              </a:rPr>
              <a:t>理解</a:t>
            </a:r>
            <a:r>
              <a:rPr lang="en-US" altLang="zh-CN">
                <a:latin typeface="Monaco" pitchFamily="2" charset="77"/>
                <a:ea typeface="+mj-ea"/>
                <a:cs typeface="+mj-cs"/>
              </a:rPr>
              <a:t>git</a:t>
            </a:r>
            <a:r>
              <a:rPr lang="zh-CN" altLang="en-US">
                <a:latin typeface="Monaco" pitchFamily="2" charset="77"/>
                <a:ea typeface="+mj-ea"/>
                <a:cs typeface="+mj-cs"/>
              </a:rPr>
              <a:t>基本原理</a:t>
            </a:r>
            <a:endParaRPr lang="en-US" altLang="zh-CN">
              <a:latin typeface="Monaco" pitchFamily="2" charset="77"/>
              <a:ea typeface="+mj-ea"/>
              <a:cs typeface="+mj-cs"/>
            </a:endParaRPr>
          </a:p>
          <a:p>
            <a:endParaRPr lang="en-US">
              <a:latin typeface="Monaco" pitchFamily="2" charset="77"/>
              <a:ea typeface="+mj-ea"/>
              <a:cs typeface="+mj-cs"/>
            </a:endParaRPr>
          </a:p>
          <a:p>
            <a:r>
              <a:rPr lang="zh-CN" altLang="en-US">
                <a:latin typeface="Monaco" pitchFamily="2" charset="77"/>
                <a:ea typeface="+mj-ea"/>
                <a:cs typeface="+mj-cs"/>
              </a:rPr>
              <a:t>熟悉常用命令</a:t>
            </a:r>
            <a:endParaRPr lang="en-US">
              <a:latin typeface="Monaco" pitchFamily="2" charset="77"/>
              <a:ea typeface="+mj-ea"/>
              <a:cs typeface="+mj-cs"/>
            </a:endParaRPr>
          </a:p>
          <a:p>
            <a:endParaRPr lang="en-US" altLang="zh-CN">
              <a:latin typeface="Monaco" pitchFamily="2" charset="77"/>
              <a:ea typeface="+mj-ea"/>
              <a:cs typeface="+mj-cs"/>
            </a:endParaRPr>
          </a:p>
          <a:p>
            <a:r>
              <a:rPr lang="zh-CN" altLang="en-US">
                <a:latin typeface="Monaco" pitchFamily="2" charset="77"/>
                <a:ea typeface="+mj-ea"/>
                <a:cs typeface="+mj-cs"/>
              </a:rPr>
              <a:t>规避危险，不正常的操作</a:t>
            </a:r>
            <a:endParaRPr lang="en-US" altLang="zh-CN">
              <a:latin typeface="Monaco" pitchFamily="2" charset="77"/>
              <a:ea typeface="+mj-ea"/>
              <a:cs typeface="+mj-cs"/>
            </a:endParaRPr>
          </a:p>
          <a:p>
            <a:endParaRPr lang="en-US">
              <a:latin typeface="Monaco" pitchFamily="2" charset="77"/>
              <a:ea typeface="+mj-ea"/>
              <a:cs typeface="+mj-cs"/>
            </a:endParaRPr>
          </a:p>
          <a:p>
            <a:r>
              <a:rPr lang="zh-CN" altLang="en-US">
                <a:latin typeface="Monaco" pitchFamily="2" charset="77"/>
                <a:ea typeface="+mj-ea"/>
                <a:cs typeface="+mj-cs"/>
              </a:rPr>
              <a:t>激发你使用</a:t>
            </a:r>
            <a:r>
              <a:rPr lang="en-US" altLang="zh-CN">
                <a:latin typeface="Monaco" pitchFamily="2" charset="77"/>
                <a:ea typeface="+mj-ea"/>
                <a:cs typeface="+mj-cs"/>
              </a:rPr>
              <a:t>git</a:t>
            </a:r>
            <a:r>
              <a:rPr lang="zh-CN" altLang="en-US">
                <a:latin typeface="Monaco" pitchFamily="2" charset="77"/>
                <a:ea typeface="+mj-ea"/>
                <a:cs typeface="+mj-cs"/>
              </a:rPr>
              <a:t>的兴趣 </a:t>
            </a:r>
            <a:r>
              <a:rPr lang="en-US" altLang="zh-CN">
                <a:latin typeface="Monaco" pitchFamily="2" charset="77"/>
                <a:ea typeface="+mj-ea"/>
                <a:cs typeface="+mj-cs"/>
              </a:rPr>
              <a:t>or</a:t>
            </a:r>
            <a:r>
              <a:rPr lang="zh-CN" altLang="en-US">
                <a:latin typeface="Monaco" pitchFamily="2" charset="77"/>
                <a:ea typeface="+mj-ea"/>
                <a:cs typeface="+mj-cs"/>
              </a:rPr>
              <a:t> 让你放弃使用</a:t>
            </a:r>
            <a:r>
              <a:rPr lang="en-US" altLang="zh-CN">
                <a:latin typeface="Monaco" pitchFamily="2" charset="77"/>
                <a:ea typeface="+mj-ea"/>
                <a:cs typeface="+mj-cs"/>
              </a:rPr>
              <a:t>git</a:t>
            </a:r>
            <a:endParaRPr lang="en-US">
              <a:latin typeface="Monaco" pitchFamily="2" charset="77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5016459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7438A8-ABE8-AB44-BB55-4E22A13492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2800" dirty="0">
                <a:latin typeface="Monaco" pitchFamily="2" charset="77"/>
              </a:rPr>
              <a:t>与远端仓库进行交互</a:t>
            </a:r>
            <a:endParaRPr lang="en-US" sz="2800" dirty="0">
              <a:latin typeface="Monaco" pitchFamily="2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6986C1-2621-604E-BAA9-97F1E1DD17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 dirty="0">
                <a:latin typeface="Monaco" pitchFamily="2" charset="77"/>
              </a:rPr>
              <a:t>查看远程仓库</a:t>
            </a:r>
            <a:endParaRPr lang="en-US" altLang="zh-CN" sz="2400" dirty="0">
              <a:latin typeface="Monaco" pitchFamily="2" charset="77"/>
            </a:endParaRPr>
          </a:p>
          <a:p>
            <a:endParaRPr lang="en-US" altLang="ja-JP" sz="2400" dirty="0">
              <a:latin typeface="Monaco" pitchFamily="2" charset="77"/>
            </a:endParaRPr>
          </a:p>
          <a:p>
            <a:r>
              <a:rPr lang="zh-CN" altLang="en-US" sz="2400" dirty="0">
                <a:latin typeface="Monaco" pitchFamily="2" charset="77"/>
              </a:rPr>
              <a:t>拉取远程仓库的更新</a:t>
            </a:r>
            <a:endParaRPr lang="en-US" altLang="zh-CN" sz="2400" dirty="0">
              <a:latin typeface="Monaco" pitchFamily="2" charset="77"/>
            </a:endParaRPr>
          </a:p>
          <a:p>
            <a:endParaRPr lang="en-US" altLang="ja-JP" sz="2400" dirty="0">
              <a:latin typeface="Monaco" pitchFamily="2" charset="77"/>
            </a:endParaRPr>
          </a:p>
          <a:p>
            <a:r>
              <a:rPr lang="zh-CN" altLang="en-US" sz="2400">
                <a:latin typeface="Monaco" pitchFamily="2" charset="77"/>
              </a:rPr>
              <a:t>推送你的更新到远程仓库</a:t>
            </a:r>
            <a:endParaRPr lang="en-US" altLang="zh-CN" sz="2400">
              <a:latin typeface="Monaco" pitchFamily="2" charset="77"/>
            </a:endParaRPr>
          </a:p>
          <a:p>
            <a:endParaRPr lang="en-US" altLang="zh-CN" sz="2400">
              <a:latin typeface="Monaco" pitchFamily="2" charset="77"/>
            </a:endParaRPr>
          </a:p>
          <a:p>
            <a:r>
              <a:rPr lang="zh-CN" altLang="en-US" sz="2400">
                <a:latin typeface="Monaco" pitchFamily="2" charset="77"/>
              </a:rPr>
              <a:t>删除一个远程分支</a:t>
            </a:r>
            <a:endParaRPr lang="en-US" altLang="zh-CN" sz="2400">
              <a:latin typeface="Monaco" pitchFamily="2" charset="77"/>
            </a:endParaRPr>
          </a:p>
          <a:p>
            <a:endParaRPr lang="en-US" altLang="zh-CN" sz="2400">
              <a:latin typeface="Monaco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5406396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8758CB-B655-BA4D-AF01-FB50449AFB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2800">
                <a:latin typeface="Songti SC" panose="02010600040101010101" pitchFamily="2" charset="-122"/>
                <a:ea typeface="Songti SC" panose="02010600040101010101" pitchFamily="2" charset="-122"/>
              </a:rPr>
              <a:t>进一步理解分支</a:t>
            </a:r>
            <a:endParaRPr lang="en-US" sz="2800">
              <a:latin typeface="Songti SC" panose="02010600040101010101" pitchFamily="2" charset="-122"/>
              <a:ea typeface="Songti SC" panose="02010600040101010101" pitchFamily="2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054B96-2A02-E94E-9D83-E68822FADC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400">
                <a:latin typeface="Monaco" pitchFamily="2" charset="77"/>
              </a:rPr>
              <a:t>First,</a:t>
            </a:r>
            <a:r>
              <a:rPr lang="zh-CN" altLang="en-US" sz="2400">
                <a:latin typeface="Monaco" pitchFamily="2" charset="77"/>
              </a:rPr>
              <a:t> </a:t>
            </a:r>
            <a:r>
              <a:rPr lang="en-US" altLang="zh-CN" sz="2400">
                <a:latin typeface="Monaco" pitchFamily="2" charset="77"/>
              </a:rPr>
              <a:t>We</a:t>
            </a:r>
            <a:r>
              <a:rPr lang="zh-CN" altLang="en-US" sz="2400">
                <a:latin typeface="Monaco" pitchFamily="2" charset="77"/>
              </a:rPr>
              <a:t> </a:t>
            </a:r>
            <a:r>
              <a:rPr lang="en-US" altLang="zh-CN" sz="2400">
                <a:latin typeface="Monaco" pitchFamily="2" charset="77"/>
              </a:rPr>
              <a:t>create</a:t>
            </a:r>
            <a:r>
              <a:rPr lang="zh-CN" altLang="en-US" sz="2400">
                <a:latin typeface="Monaco" pitchFamily="2" charset="77"/>
              </a:rPr>
              <a:t> </a:t>
            </a:r>
            <a:r>
              <a:rPr lang="en-US" altLang="zh-CN" sz="2400">
                <a:latin typeface="Monaco" pitchFamily="2" charset="77"/>
              </a:rPr>
              <a:t>a</a:t>
            </a:r>
            <a:r>
              <a:rPr lang="zh-CN" altLang="en-US" sz="2400">
                <a:latin typeface="Monaco" pitchFamily="2" charset="77"/>
              </a:rPr>
              <a:t> </a:t>
            </a:r>
            <a:r>
              <a:rPr lang="en-US" altLang="zh-CN" sz="2400">
                <a:latin typeface="Monaco" pitchFamily="2" charset="77"/>
              </a:rPr>
              <a:t>tiny</a:t>
            </a:r>
            <a:r>
              <a:rPr lang="zh-CN" altLang="en-US" sz="2400">
                <a:latin typeface="Monaco" pitchFamily="2" charset="77"/>
              </a:rPr>
              <a:t> </a:t>
            </a:r>
            <a:r>
              <a:rPr lang="en-US" altLang="zh-CN" sz="2400">
                <a:latin typeface="Monaco" pitchFamily="2" charset="77"/>
              </a:rPr>
              <a:t>repo</a:t>
            </a:r>
            <a:r>
              <a:rPr lang="zh-CN" altLang="en-US" sz="2400">
                <a:latin typeface="Monaco" pitchFamily="2" charset="77"/>
              </a:rPr>
              <a:t> </a:t>
            </a:r>
            <a:r>
              <a:rPr lang="en-US" altLang="zh-CN" sz="2400">
                <a:latin typeface="Monaco" pitchFamily="2" charset="77"/>
              </a:rPr>
              <a:t>and</a:t>
            </a:r>
            <a:r>
              <a:rPr lang="zh-CN" altLang="en-US" sz="2400">
                <a:latin typeface="Monaco" pitchFamily="2" charset="77"/>
              </a:rPr>
              <a:t> </a:t>
            </a:r>
            <a:r>
              <a:rPr lang="en-US" altLang="zh-CN" sz="2400">
                <a:latin typeface="Monaco" pitchFamily="2" charset="77"/>
              </a:rPr>
              <a:t>commit</a:t>
            </a:r>
            <a:r>
              <a:rPr lang="zh-CN" altLang="en-US" sz="2400">
                <a:latin typeface="Monaco" pitchFamily="2" charset="77"/>
              </a:rPr>
              <a:t> </a:t>
            </a:r>
            <a:r>
              <a:rPr lang="en-US" altLang="zh-CN" sz="2400">
                <a:latin typeface="Monaco" pitchFamily="2" charset="77"/>
              </a:rPr>
              <a:t>it</a:t>
            </a:r>
          </a:p>
          <a:p>
            <a:pPr marL="0" indent="0">
              <a:buNone/>
            </a:pPr>
            <a:endParaRPr lang="en-US" altLang="zh-CN" sz="2400">
              <a:latin typeface="Monaco" pitchFamily="2" charset="77"/>
            </a:endParaRPr>
          </a:p>
          <a:p>
            <a:pPr marL="0" indent="0">
              <a:buNone/>
            </a:pPr>
            <a:r>
              <a:rPr lang="en-US" sz="2000">
                <a:latin typeface="Monaco" pitchFamily="2" charset="77"/>
              </a:rPr>
              <a:t>git</a:t>
            </a:r>
            <a:r>
              <a:rPr lang="zh-CN" altLang="en-US" sz="2000">
                <a:latin typeface="Monaco" pitchFamily="2" charset="77"/>
              </a:rPr>
              <a:t> </a:t>
            </a:r>
            <a:r>
              <a:rPr lang="en-US" altLang="zh-CN" sz="2000">
                <a:latin typeface="Monaco" pitchFamily="2" charset="77"/>
              </a:rPr>
              <a:t>add</a:t>
            </a:r>
            <a:r>
              <a:rPr lang="zh-CN" altLang="en-US" sz="2000">
                <a:latin typeface="Monaco" pitchFamily="2" charset="77"/>
              </a:rPr>
              <a:t> </a:t>
            </a:r>
            <a:r>
              <a:rPr lang="en-US" sz="2000">
                <a:latin typeface="Monaco" pitchFamily="2" charset="77"/>
              </a:rPr>
              <a:t>LICENSE README  test.py</a:t>
            </a:r>
          </a:p>
          <a:p>
            <a:pPr marL="0" indent="0">
              <a:buNone/>
            </a:pPr>
            <a:r>
              <a:rPr lang="en-US" altLang="zh-CN" sz="2000">
                <a:latin typeface="Monaco" pitchFamily="2" charset="77"/>
              </a:rPr>
              <a:t>git</a:t>
            </a:r>
            <a:r>
              <a:rPr lang="zh-CN" altLang="en-US" sz="2000">
                <a:latin typeface="Monaco" pitchFamily="2" charset="77"/>
              </a:rPr>
              <a:t> </a:t>
            </a:r>
            <a:r>
              <a:rPr lang="en-US" altLang="zh-CN" sz="2000">
                <a:latin typeface="Monaco" pitchFamily="2" charset="77"/>
              </a:rPr>
              <a:t>commit</a:t>
            </a:r>
            <a:r>
              <a:rPr lang="zh-CN" altLang="en-US" sz="2000">
                <a:latin typeface="Monaco" pitchFamily="2" charset="77"/>
              </a:rPr>
              <a:t> </a:t>
            </a:r>
            <a:r>
              <a:rPr lang="en-US" altLang="zh-CN" sz="2000">
                <a:latin typeface="Monaco" pitchFamily="2" charset="77"/>
              </a:rPr>
              <a:t>–m</a:t>
            </a:r>
            <a:r>
              <a:rPr lang="zh-CN" altLang="en-US" sz="2000">
                <a:latin typeface="Monaco" pitchFamily="2" charset="77"/>
              </a:rPr>
              <a:t> </a:t>
            </a:r>
            <a:r>
              <a:rPr lang="en-US" altLang="zh-CN" sz="2000">
                <a:latin typeface="Monaco" pitchFamily="2" charset="77"/>
              </a:rPr>
              <a:t>‘initial</a:t>
            </a:r>
            <a:r>
              <a:rPr lang="zh-CN" altLang="en-US" sz="2000">
                <a:latin typeface="Monaco" pitchFamily="2" charset="77"/>
              </a:rPr>
              <a:t> </a:t>
            </a:r>
            <a:r>
              <a:rPr lang="en-US" altLang="zh-CN" sz="2000">
                <a:latin typeface="Monaco" pitchFamily="2" charset="77"/>
              </a:rPr>
              <a:t>commit’</a:t>
            </a:r>
          </a:p>
          <a:p>
            <a:pPr marL="0" indent="0">
              <a:buNone/>
            </a:pPr>
            <a:endParaRPr lang="en-US" altLang="zh-CN" sz="2000">
              <a:latin typeface="Monaco" pitchFamily="2" charset="77"/>
            </a:endParaRPr>
          </a:p>
          <a:p>
            <a:pPr marL="0" indent="0">
              <a:buNone/>
            </a:pPr>
            <a:endParaRPr lang="en-US" altLang="zh-CN" sz="2000">
              <a:latin typeface="Monaco" pitchFamily="2" charset="77"/>
            </a:endParaRPr>
          </a:p>
          <a:p>
            <a:pPr marL="0" indent="0">
              <a:buNone/>
            </a:pPr>
            <a:r>
              <a:rPr lang="en-US" sz="2000">
                <a:latin typeface="Monaco" pitchFamily="2" charset="77"/>
                <a:hlinkClick r:id="" action="ppaction://hlinkshowjump?jump=nextslide"/>
              </a:rPr>
              <a:t>How to organize data</a:t>
            </a:r>
            <a:r>
              <a:rPr lang="en-US" altLang="zh-CN" sz="2000">
                <a:latin typeface="Monaco" pitchFamily="2" charset="77"/>
                <a:hlinkClick r:id="" action="ppaction://hlinkshowjump?jump=nextslide"/>
              </a:rPr>
              <a:t>(click</a:t>
            </a:r>
            <a:r>
              <a:rPr lang="zh-CN" altLang="en-US" sz="2000">
                <a:latin typeface="Monaco" pitchFamily="2" charset="77"/>
                <a:hlinkClick r:id="" action="ppaction://hlinkshowjump?jump=nextslide"/>
              </a:rPr>
              <a:t> </a:t>
            </a:r>
            <a:r>
              <a:rPr lang="en-US" altLang="zh-CN" sz="2000">
                <a:latin typeface="Monaco" pitchFamily="2" charset="77"/>
                <a:hlinkClick r:id="" action="ppaction://hlinkshowjump?jump=nextslide"/>
              </a:rPr>
              <a:t>me)?</a:t>
            </a:r>
            <a:endParaRPr lang="en-US" sz="2400">
              <a:latin typeface="Monaco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847791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4A6165-3B4C-6A46-8B1D-167773BF60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0086" y="4393870"/>
            <a:ext cx="10515600" cy="2058823"/>
          </a:xfrm>
        </p:spPr>
        <p:txBody>
          <a:bodyPr>
            <a:normAutofit/>
          </a:bodyPr>
          <a:lstStyle/>
          <a:p>
            <a:r>
              <a:rPr lang="en-US" altLang="zh-CN" sz="2000">
                <a:latin typeface="Monaco" pitchFamily="2" charset="77"/>
              </a:rPr>
              <a:t>git</a:t>
            </a:r>
            <a:r>
              <a:rPr lang="zh-CN" altLang="en-US" sz="2000">
                <a:latin typeface="Monaco" pitchFamily="2" charset="77"/>
              </a:rPr>
              <a:t>对象类型</a:t>
            </a:r>
            <a:br>
              <a:rPr lang="en-US" altLang="zh-CN" sz="1600">
                <a:latin typeface="Monaco" pitchFamily="2" charset="77"/>
              </a:rPr>
            </a:br>
            <a:r>
              <a:rPr lang="zh-CN" altLang="en-US" sz="1600">
                <a:latin typeface="Monaco" pitchFamily="2" charset="77"/>
              </a:rPr>
              <a:t>     </a:t>
            </a:r>
            <a:r>
              <a:rPr lang="en-US" altLang="zh-CN" sz="2000">
                <a:latin typeface="Monaco" pitchFamily="2" charset="77"/>
              </a:rPr>
              <a:t>blob</a:t>
            </a:r>
            <a:r>
              <a:rPr lang="zh-CN" altLang="en-US" sz="2000">
                <a:latin typeface="Monaco" pitchFamily="2" charset="77"/>
              </a:rPr>
              <a:t>对象</a:t>
            </a:r>
            <a:r>
              <a:rPr lang="en-US" altLang="zh-CN" sz="2000">
                <a:latin typeface="Monaco" pitchFamily="2" charset="77"/>
              </a:rPr>
              <a:t>,</a:t>
            </a:r>
            <a:r>
              <a:rPr lang="zh-CN" altLang="en-US" sz="2000">
                <a:latin typeface="Monaco" pitchFamily="2" charset="77"/>
              </a:rPr>
              <a:t> </a:t>
            </a:r>
            <a:r>
              <a:rPr lang="en-US" altLang="zh-CN" sz="2000">
                <a:latin typeface="Monaco" pitchFamily="2" charset="77"/>
              </a:rPr>
              <a:t>tree</a:t>
            </a:r>
            <a:r>
              <a:rPr lang="zh-CN" altLang="en-US" sz="2000">
                <a:latin typeface="Monaco" pitchFamily="2" charset="77"/>
              </a:rPr>
              <a:t>对象</a:t>
            </a:r>
            <a:r>
              <a:rPr lang="en-US" altLang="zh-CN" sz="2000">
                <a:latin typeface="Monaco" pitchFamily="2" charset="77"/>
              </a:rPr>
              <a:t>,</a:t>
            </a:r>
            <a:r>
              <a:rPr lang="zh-CN" altLang="en-US" sz="2000">
                <a:latin typeface="Monaco" pitchFamily="2" charset="77"/>
              </a:rPr>
              <a:t> </a:t>
            </a:r>
            <a:r>
              <a:rPr lang="en-US" altLang="zh-CN" sz="2000">
                <a:latin typeface="Monaco" pitchFamily="2" charset="77"/>
              </a:rPr>
              <a:t>commit</a:t>
            </a:r>
            <a:r>
              <a:rPr lang="zh-CN" altLang="en-US" sz="2000">
                <a:latin typeface="Monaco" pitchFamily="2" charset="77"/>
              </a:rPr>
              <a:t>对象</a:t>
            </a:r>
            <a:br>
              <a:rPr lang="en-US" altLang="zh-CN" sz="2000">
                <a:latin typeface="Monaco" pitchFamily="2" charset="77"/>
              </a:rPr>
            </a:br>
            <a:br>
              <a:rPr lang="en-US" altLang="zh-CN" sz="2000">
                <a:latin typeface="Monaco" pitchFamily="2" charset="77"/>
              </a:rPr>
            </a:br>
            <a:r>
              <a:rPr lang="zh-CN" altLang="en-US" sz="2000">
                <a:latin typeface="Monaco" pitchFamily="2" charset="77"/>
              </a:rPr>
              <a:t>分支本质上就是一个</a:t>
            </a:r>
            <a:r>
              <a:rPr lang="en-US" altLang="zh-CN" sz="2000">
                <a:latin typeface="Monaco" pitchFamily="2" charset="77"/>
              </a:rPr>
              <a:t>41</a:t>
            </a:r>
            <a:r>
              <a:rPr lang="zh-CN" altLang="en-US" sz="2000">
                <a:latin typeface="Monaco" pitchFamily="2" charset="77"/>
              </a:rPr>
              <a:t>字节的字符串，这也是为什么切换分支的代价会如此小</a:t>
            </a:r>
            <a:br>
              <a:rPr lang="en-US" altLang="zh-CN" sz="2000">
                <a:latin typeface="Monaco" pitchFamily="2" charset="77"/>
              </a:rPr>
            </a:br>
            <a:r>
              <a:rPr lang="en-US" altLang="zh-CN" sz="2000">
                <a:latin typeface="Monaco" pitchFamily="2" charset="77"/>
              </a:rPr>
              <a:t>master</a:t>
            </a:r>
            <a:r>
              <a:rPr lang="zh-CN" altLang="en-US" sz="2000">
                <a:latin typeface="Monaco" pitchFamily="2" charset="77"/>
              </a:rPr>
              <a:t>分支没有任何特殊之处，只是会默认创建它同时也很少有人会动它</a:t>
            </a:r>
            <a:endParaRPr lang="en-US" sz="2000">
              <a:latin typeface="Monaco" pitchFamily="2" charset="77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1CB4F35-3567-F942-8B67-76C33CDD81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30086" y="226600"/>
            <a:ext cx="910268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3596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6792E-DDE7-EA44-B6DA-E1B336A6A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>
                <a:latin typeface="Monaco" pitchFamily="2" charset="77"/>
              </a:rPr>
              <a:t>After</a:t>
            </a:r>
            <a:r>
              <a:rPr lang="zh-CN" altLang="en-US" sz="3600">
                <a:latin typeface="Monaco" pitchFamily="2" charset="77"/>
              </a:rPr>
              <a:t> </a:t>
            </a:r>
            <a:r>
              <a:rPr lang="en-US" altLang="zh-CN" sz="3600">
                <a:latin typeface="Monaco" pitchFamily="2" charset="77"/>
              </a:rPr>
              <a:t>three</a:t>
            </a:r>
            <a:r>
              <a:rPr lang="zh-CN" altLang="en-US" sz="3600">
                <a:latin typeface="Monaco" pitchFamily="2" charset="77"/>
              </a:rPr>
              <a:t> </a:t>
            </a:r>
            <a:r>
              <a:rPr lang="en-US" altLang="zh-CN" sz="3600">
                <a:latin typeface="Monaco" pitchFamily="2" charset="77"/>
              </a:rPr>
              <a:t>commits</a:t>
            </a:r>
            <a:endParaRPr lang="en-US" sz="3600">
              <a:latin typeface="Monaco" pitchFamily="2" charset="77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DCAE096-4C8F-5D45-B0C6-29C96E3938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6944" y="1690688"/>
            <a:ext cx="10122725" cy="3340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7124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AFA97B-C0A5-8945-B9C9-899E8EE17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>
                <a:latin typeface="Monaco" pitchFamily="2" charset="0"/>
              </a:rPr>
              <a:t>利用</a:t>
            </a:r>
            <a:r>
              <a:rPr kumimoji="1" lang="en-US" altLang="zh-CN">
                <a:latin typeface="Monaco" pitchFamily="2" charset="0"/>
              </a:rPr>
              <a:t>git</a:t>
            </a:r>
            <a:r>
              <a:rPr kumimoji="1" lang="zh-CN" altLang="en-US"/>
              <a:t>底层命令来观察一下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B36A1B6-1F27-8245-8E16-87DBFA1532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400">
                <a:latin typeface="Songti SC" panose="02010600040101010101" pitchFamily="2" charset="-122"/>
                <a:ea typeface="Songti SC" panose="02010600040101010101" pitchFamily="2" charset="-122"/>
              </a:rPr>
              <a:t>Git </a:t>
            </a:r>
            <a:r>
              <a:rPr lang="zh-CN" altLang="en-US" sz="2400">
                <a:latin typeface="Songti SC" panose="02010600040101010101" pitchFamily="2" charset="-122"/>
                <a:ea typeface="Songti SC" panose="02010600040101010101" pitchFamily="2" charset="-122"/>
              </a:rPr>
              <a:t>的核心部分是一个简单的键值对数据库（</a:t>
            </a:r>
            <a:r>
              <a:rPr lang="en-US" altLang="zh-CN" sz="2400">
                <a:latin typeface="Songti SC" panose="02010600040101010101" pitchFamily="2" charset="-122"/>
                <a:ea typeface="Songti SC" panose="02010600040101010101" pitchFamily="2" charset="-122"/>
              </a:rPr>
              <a:t>key-value data store</a:t>
            </a:r>
            <a:r>
              <a:rPr lang="zh-CN" altLang="en-US" sz="2400">
                <a:latin typeface="Songti SC" panose="02010600040101010101" pitchFamily="2" charset="-122"/>
                <a:ea typeface="Songti SC" panose="02010600040101010101" pitchFamily="2" charset="-122"/>
              </a:rPr>
              <a:t>）。 你可以向该数据库插入任意类型的内容，它会返回一个键值，通过该键值可以在任意时刻再次检索（</a:t>
            </a:r>
            <a:r>
              <a:rPr lang="en-US" altLang="zh-CN" sz="2400">
                <a:latin typeface="Songti SC" panose="02010600040101010101" pitchFamily="2" charset="-122"/>
                <a:ea typeface="Songti SC" panose="02010600040101010101" pitchFamily="2" charset="-122"/>
              </a:rPr>
              <a:t>retrieve</a:t>
            </a:r>
            <a:r>
              <a:rPr lang="zh-CN" altLang="en-US" sz="2400">
                <a:latin typeface="Songti SC" panose="02010600040101010101" pitchFamily="2" charset="-122"/>
                <a:ea typeface="Songti SC" panose="02010600040101010101" pitchFamily="2" charset="-122"/>
              </a:rPr>
              <a:t>）该内容</a:t>
            </a:r>
            <a:endParaRPr kumimoji="1" lang="en-US" altLang="zh-CN" sz="240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r>
              <a:rPr kumimoji="1" lang="en-US" altLang="zh-CN">
                <a:latin typeface="Monaco" pitchFamily="2" charset="0"/>
              </a:rPr>
              <a:t>git</a:t>
            </a:r>
            <a:r>
              <a:rPr kumimoji="1" lang="zh-CN" altLang="en-US">
                <a:latin typeface="Monaco" pitchFamily="2" charset="0"/>
              </a:rPr>
              <a:t> </a:t>
            </a:r>
            <a:r>
              <a:rPr kumimoji="1" lang="en-US" altLang="zh-CN">
                <a:latin typeface="Monaco" pitchFamily="2" charset="0"/>
              </a:rPr>
              <a:t>ls-file</a:t>
            </a:r>
          </a:p>
          <a:p>
            <a:r>
              <a:rPr kumimoji="1" lang="en-US" altLang="zh-CN">
                <a:latin typeface="Monaco" pitchFamily="2" charset="0"/>
              </a:rPr>
              <a:t>git</a:t>
            </a:r>
            <a:r>
              <a:rPr kumimoji="1" lang="zh-CN" altLang="en-US">
                <a:latin typeface="Monaco" pitchFamily="2" charset="0"/>
              </a:rPr>
              <a:t> </a:t>
            </a:r>
            <a:r>
              <a:rPr kumimoji="1" lang="en-US" altLang="zh-CN">
                <a:latin typeface="Monaco" pitchFamily="2" charset="0"/>
              </a:rPr>
              <a:t>cat-file</a:t>
            </a:r>
          </a:p>
          <a:p>
            <a:r>
              <a:rPr kumimoji="1" lang="en-US" altLang="zh-CN">
                <a:latin typeface="Monaco" pitchFamily="2" charset="0"/>
              </a:rPr>
              <a:t>git</a:t>
            </a:r>
            <a:r>
              <a:rPr kumimoji="1" lang="zh-CN" altLang="en-US">
                <a:latin typeface="Monaco" pitchFamily="2" charset="0"/>
              </a:rPr>
              <a:t> </a:t>
            </a:r>
            <a:r>
              <a:rPr kumimoji="1" lang="en-US" altLang="zh-CN">
                <a:latin typeface="Monaco" pitchFamily="2" charset="0"/>
              </a:rPr>
              <a:t>hash-object</a:t>
            </a:r>
          </a:p>
          <a:p>
            <a:r>
              <a:rPr kumimoji="1" lang="en-US" altLang="zh-CN">
                <a:latin typeface="Monaco" pitchFamily="2" charset="0"/>
              </a:rPr>
              <a:t>git</a:t>
            </a:r>
            <a:r>
              <a:rPr kumimoji="1" lang="zh-CN" altLang="en-US">
                <a:latin typeface="Monaco" pitchFamily="2" charset="0"/>
              </a:rPr>
              <a:t> </a:t>
            </a:r>
            <a:r>
              <a:rPr kumimoji="1" lang="en-US" altLang="zh-CN">
                <a:latin typeface="Monaco" pitchFamily="2" charset="0"/>
              </a:rPr>
              <a:t>write-tree</a:t>
            </a:r>
            <a:r>
              <a:rPr kumimoji="1" lang="zh-CN" altLang="en-US">
                <a:latin typeface="Monaco" pitchFamily="2" charset="0"/>
              </a:rPr>
              <a:t> </a:t>
            </a:r>
            <a:endParaRPr kumimoji="1" lang="en-US" altLang="zh-CN">
              <a:latin typeface="Monaco" pitchFamily="2" charset="0"/>
            </a:endParaRPr>
          </a:p>
          <a:p>
            <a:r>
              <a:rPr kumimoji="1" lang="en-US" altLang="zh-CN">
                <a:latin typeface="Monaco" pitchFamily="2" charset="0"/>
              </a:rPr>
              <a:t>git</a:t>
            </a:r>
            <a:r>
              <a:rPr kumimoji="1" lang="zh-CN" altLang="en-US">
                <a:latin typeface="Monaco" pitchFamily="2" charset="0"/>
              </a:rPr>
              <a:t> </a:t>
            </a:r>
            <a:r>
              <a:rPr kumimoji="1" lang="en-US" altLang="zh-CN">
                <a:latin typeface="Monaco" pitchFamily="2" charset="0"/>
              </a:rPr>
              <a:t>update-index</a:t>
            </a:r>
            <a:endParaRPr kumimoji="1" lang="zh-CN" altLang="en-US">
              <a:latin typeface="Monac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78563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2B08B8-6710-3D45-BA8F-CE2D3B47A1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>
                <a:latin typeface="Monaco" pitchFamily="2" charset="77"/>
              </a:rPr>
              <a:t>更进一步</a:t>
            </a:r>
            <a:endParaRPr lang="en-US" sz="4000">
              <a:latin typeface="Monaco" pitchFamily="2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CD8066-F728-0041-B7EE-845955A82B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3200">
                <a:latin typeface="Monaco" pitchFamily="2" charset="77"/>
              </a:rPr>
              <a:t>新建一个分支</a:t>
            </a:r>
            <a:endParaRPr lang="en-US" altLang="zh-CN" sz="3200">
              <a:latin typeface="Monaco" pitchFamily="2" charset="77"/>
            </a:endParaRPr>
          </a:p>
          <a:p>
            <a:r>
              <a:rPr lang="zh-CN" altLang="en-US" sz="3200">
                <a:latin typeface="Monaco" pitchFamily="2" charset="77"/>
              </a:rPr>
              <a:t>分支的切换</a:t>
            </a:r>
            <a:endParaRPr lang="en-US" altLang="zh-CN" sz="3200">
              <a:latin typeface="Monaco" pitchFamily="2" charset="77"/>
            </a:endParaRPr>
          </a:p>
          <a:p>
            <a:r>
              <a:rPr lang="zh-CN" altLang="en-US" sz="3200">
                <a:latin typeface="Monaco" pitchFamily="2" charset="77"/>
                <a:hlinkClick r:id="" action="ppaction://hlinkshowjump?jump=nextslide"/>
              </a:rPr>
              <a:t>利用分支来进行工作</a:t>
            </a:r>
            <a:endParaRPr lang="en-US" altLang="zh-CN" sz="3200">
              <a:latin typeface="Monaco" pitchFamily="2" charset="77"/>
            </a:endParaRPr>
          </a:p>
          <a:p>
            <a:r>
              <a:rPr lang="zh-CN" altLang="en-US" sz="3200">
                <a:latin typeface="Monaco" pitchFamily="2" charset="77"/>
              </a:rPr>
              <a:t>管理分支</a:t>
            </a:r>
            <a:endParaRPr lang="en-US" altLang="zh-CN" sz="3200">
              <a:latin typeface="Monaco" pitchFamily="2" charset="77"/>
            </a:endParaRPr>
          </a:p>
          <a:p>
            <a:r>
              <a:rPr lang="zh-CN" altLang="en-US" sz="3200">
                <a:latin typeface="Monaco" pitchFamily="2" charset="77"/>
              </a:rPr>
              <a:t>远端分支</a:t>
            </a:r>
            <a:endParaRPr lang="en-US" altLang="zh-CN" sz="3200">
              <a:latin typeface="Monaco" pitchFamily="2" charset="77"/>
            </a:endParaRPr>
          </a:p>
          <a:p>
            <a:r>
              <a:rPr lang="zh-CN" altLang="en-US" sz="3200">
                <a:latin typeface="Monaco" pitchFamily="2" charset="77"/>
                <a:hlinkClick r:id="rId2" action="ppaction://hlinksldjump"/>
              </a:rPr>
              <a:t>变基</a:t>
            </a:r>
            <a:endParaRPr lang="en-US" altLang="zh-CN" sz="3200">
              <a:latin typeface="Monaco" pitchFamily="2" charset="77"/>
            </a:endParaRPr>
          </a:p>
          <a:p>
            <a:endParaRPr lang="en-US" altLang="zh-CN">
              <a:latin typeface="Monaco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2815008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876E8BE-8CA9-924A-BB0F-7364CF3A78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428677"/>
            <a:ext cx="5080000" cy="24257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A70E26D-28C1-7F41-917F-EAA1E7EDF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FAD207CC-3776-924C-8C4C-3E9D5409E7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428677"/>
            <a:ext cx="5080000" cy="1473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21D866D-870E-2941-A50F-44EC65888E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113065"/>
            <a:ext cx="5080000" cy="2476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C787036-CD7A-FC49-B6C7-103EAEFE5C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4592038"/>
            <a:ext cx="5080000" cy="1828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6119730-8E0D-9A43-B92A-AFDB575D3E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18200" y="3065565"/>
            <a:ext cx="5080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893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2CFB1B-C12D-7D4D-A217-644DD4B70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Monaco" pitchFamily="2" charset="77"/>
              </a:rPr>
              <a:t>Three-party merger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B8AFE38-A2B8-694E-9E86-A0B45F9EEA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92040" y="564388"/>
            <a:ext cx="6705600" cy="31851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5CCCB79-02CB-9545-AEE1-70B02949B9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749548"/>
            <a:ext cx="6705600" cy="2648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7681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530B66-7BA8-074C-9EEC-ECBDAA8C16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>
                <a:latin typeface="Monaco" pitchFamily="2" charset="77"/>
              </a:rPr>
              <a:t>合并不总是一帆风顺</a:t>
            </a:r>
            <a:endParaRPr lang="en-US" sz="4000">
              <a:latin typeface="Monaco" pitchFamily="2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8B4D4D-14A7-5743-9C4A-44E4BA7CC9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解决冲突的办法</a:t>
            </a:r>
            <a:endParaRPr lang="en-US" altLang="zh-CN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>
              <a:buNone/>
            </a:pPr>
            <a:r>
              <a:rPr lang="en-US" altLang="zh-CN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 常规途径，建议使用</a:t>
            </a:r>
            <a:r>
              <a:rPr lang="en-US" altLang="zh-CN">
                <a:latin typeface="Microsoft YaHei" panose="020B0503020204020204" pitchFamily="34" charset="-122"/>
                <a:ea typeface="Microsoft YaHei" panose="020B0503020204020204" pitchFamily="34" charset="-122"/>
              </a:rPr>
              <a:t>vscode</a:t>
            </a:r>
          </a:p>
          <a:p>
            <a:pPr marL="0" indent="0">
              <a:buNone/>
            </a:pPr>
            <a:r>
              <a:rPr lang="en-US" altLang="zh-CN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 手工再合并</a:t>
            </a:r>
            <a:endParaRPr lang="en-US" altLang="zh-CN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>
              <a:buNone/>
            </a:pPr>
            <a:r>
              <a:rPr lang="en-US" altLang="zh-CN"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 带</a:t>
            </a:r>
            <a:r>
              <a:rPr lang="en-US" altLang="zh-CN">
                <a:latin typeface="Microsoft YaHei" panose="020B0503020204020204" pitchFamily="34" charset="-122"/>
                <a:ea typeface="Microsoft YaHei" panose="020B0503020204020204" pitchFamily="34" charset="-122"/>
              </a:rPr>
              <a:t>—conflict</a:t>
            </a:r>
            <a:r>
              <a: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的</a:t>
            </a:r>
            <a:r>
              <a:rPr lang="en-US" altLang="zh-CN">
                <a:latin typeface="Microsoft YaHei" panose="020B0503020204020204" pitchFamily="34" charset="-122"/>
                <a:ea typeface="Microsoft YaHei" panose="020B0503020204020204" pitchFamily="34" charset="-122"/>
              </a:rPr>
              <a:t>checkout</a:t>
            </a:r>
          </a:p>
          <a:p>
            <a:pPr marL="0" indent="0">
              <a:buNone/>
            </a:pPr>
            <a:endParaRPr 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中断一次合并</a:t>
            </a:r>
            <a:endParaRPr lang="en-US" altLang="zh-CN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>
              <a:buNone/>
            </a:pPr>
            <a:r>
              <a:rPr lang="en-US" altLang="zh-CN">
                <a:latin typeface="Monaco" pitchFamily="2" charset="0"/>
                <a:ea typeface="Microsoft YaHei" panose="020B0503020204020204" pitchFamily="34" charset="-122"/>
              </a:rPr>
              <a:t>git</a:t>
            </a:r>
            <a:r>
              <a:rPr lang="zh-CN" altLang="en-US">
                <a:latin typeface="Monaco" pitchFamily="2" charset="0"/>
                <a:ea typeface="Microsoft YaHei" panose="020B0503020204020204" pitchFamily="34" charset="-122"/>
              </a:rPr>
              <a:t> </a:t>
            </a:r>
            <a:r>
              <a:rPr lang="en-US" altLang="zh-CN">
                <a:latin typeface="Monaco" pitchFamily="2" charset="0"/>
                <a:ea typeface="Microsoft YaHei" panose="020B0503020204020204" pitchFamily="34" charset="-122"/>
              </a:rPr>
              <a:t>merge</a:t>
            </a:r>
            <a:r>
              <a:rPr lang="zh-CN" altLang="en-US">
                <a:latin typeface="Monaco" pitchFamily="2" charset="0"/>
                <a:ea typeface="Microsoft YaHei" panose="020B0503020204020204" pitchFamily="34" charset="-122"/>
              </a:rPr>
              <a:t> </a:t>
            </a:r>
            <a:r>
              <a:rPr lang="en-US" altLang="zh-CN">
                <a:latin typeface="Monaco" pitchFamily="2" charset="0"/>
                <a:ea typeface="Microsoft YaHei" panose="020B0503020204020204" pitchFamily="34" charset="-122"/>
              </a:rPr>
              <a:t>--abort</a:t>
            </a:r>
            <a:endParaRPr lang="en-US">
              <a:latin typeface="Monaco" pitchFamily="2" charset="0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795142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406A19-5C52-6B4A-90EC-2FC4D047F5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CN" sz="3600">
                <a:latin typeface="Monaco" pitchFamily="2" charset="77"/>
              </a:rPr>
              <a:t>rebase-figure1</a:t>
            </a:r>
            <a:endParaRPr lang="en-US" sz="3600">
              <a:latin typeface="Monaco" pitchFamily="2" charset="77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ECE6DB6-67D5-0C4F-BC12-E248A604B2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2868" y="1569085"/>
            <a:ext cx="10820932" cy="5166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3746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9A0FE38-13C2-CB48-9118-4492DBBF9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大纲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D5C6065-76B2-264C-9B5D-FCBB68B7B2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/>
              <a:t>起步</a:t>
            </a:r>
            <a:endParaRPr kumimoji="1" lang="en-US" altLang="zh-CN"/>
          </a:p>
          <a:p>
            <a:endParaRPr kumimoji="1" lang="en-US" altLang="zh-CN"/>
          </a:p>
          <a:p>
            <a:r>
              <a:rPr kumimoji="1" lang="en-US" altLang="zh-CN">
                <a:latin typeface="Monaco" pitchFamily="2" charset="0"/>
              </a:rPr>
              <a:t>git</a:t>
            </a:r>
            <a:r>
              <a:rPr kumimoji="1" lang="zh-CN" altLang="en-US"/>
              <a:t>基础</a:t>
            </a:r>
            <a:endParaRPr kumimoji="1" lang="en-US" altLang="zh-CN"/>
          </a:p>
          <a:p>
            <a:endParaRPr kumimoji="1" lang="en-US" altLang="zh-CN"/>
          </a:p>
          <a:p>
            <a:r>
              <a:rPr kumimoji="1" lang="zh-CN" altLang="en-US"/>
              <a:t>分支</a:t>
            </a:r>
            <a:endParaRPr kumimoji="1" lang="en-US" altLang="zh-CN"/>
          </a:p>
          <a:p>
            <a:endParaRPr kumimoji="1" lang="en-US" altLang="zh-CN"/>
          </a:p>
          <a:p>
            <a:r>
              <a:rPr kumimoji="1" lang="en-US" altLang="zh-CN">
                <a:latin typeface="Monaco" pitchFamily="2" charset="0"/>
              </a:rPr>
              <a:t>git</a:t>
            </a:r>
            <a:r>
              <a:rPr kumimoji="1" lang="zh-CN" altLang="en-US"/>
              <a:t>工具</a:t>
            </a:r>
            <a:endParaRPr kumimoji="1" lang="en-US" altLang="zh-CN"/>
          </a:p>
        </p:txBody>
      </p:sp>
    </p:spTree>
    <p:extLst>
      <p:ext uri="{BB962C8B-B14F-4D97-AF65-F5344CB8AC3E}">
        <p14:creationId xmlns:p14="http://schemas.microsoft.com/office/powerpoint/2010/main" val="32788908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67975-3C8A-814C-BB9A-E996A0815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CN" sz="3600">
                <a:latin typeface="Monaco" pitchFamily="2" charset="77"/>
              </a:rPr>
              <a:t>rebase-figure2</a:t>
            </a:r>
            <a:endParaRPr lang="en-US" sz="3600">
              <a:latin typeface="Monaco" pitchFamily="2" charset="77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74079E2-C1A3-7C4B-94A7-74DE526FC8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0953" y="2056448"/>
            <a:ext cx="10870094" cy="3765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6669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C9B1D6-73FF-1C4A-B876-CF96A93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CN" sz="3600">
                <a:latin typeface="Monaco" pitchFamily="2" charset="77"/>
              </a:rPr>
              <a:t>rebase-figure3</a:t>
            </a:r>
            <a:endParaRPr lang="en-US" sz="3600">
              <a:latin typeface="Monaco" pitchFamily="2" charset="77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47235B9-80AF-2F49-8A3E-DA43161AC2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10623823" cy="3719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7889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BECC14-418D-C942-B42D-5EED6B376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>
                <a:latin typeface="Monaco" pitchFamily="2" charset="77"/>
              </a:rPr>
              <a:t>a-more-interesting-rebase-example-figure1</a:t>
            </a:r>
            <a:endParaRPr lang="en-US" sz="3200">
              <a:latin typeface="Monaco" pitchFamily="2" charset="77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B1ABBC2-8846-A04A-AE7E-4961BCE877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46200" y="1658861"/>
            <a:ext cx="8925560" cy="5199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7567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8DE89-663E-4C4C-A14C-CD88F9F3A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>
                <a:latin typeface="Monaco" pitchFamily="2" charset="77"/>
              </a:rPr>
              <a:t>a-more-interesting-rebase-example-figure2</a:t>
            </a:r>
            <a:endParaRPr lang="en-US" sz="32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3673D3-5D7A-D94E-A02F-0AC3771550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D60B95-2E8D-3544-A666-565ADAD8AC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10515600" cy="4351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5531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C958BF-FFCA-3F41-9660-A58E46BDA7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>
                <a:latin typeface="Monaco" pitchFamily="2" charset="77"/>
              </a:rPr>
              <a:t>a-more-interesting-rebase-example-figure3</a:t>
            </a:r>
            <a:endParaRPr lang="en-US" sz="32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493C62-A7C0-8C40-9E92-72B8048BC9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8DAC59-1025-3A4B-A150-77DF55A275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825624"/>
            <a:ext cx="10725547" cy="343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3323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8D236EC-CBF0-B04C-BB00-C8BD8C403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分布式</a:t>
            </a:r>
            <a:r>
              <a:rPr kumimoji="1" lang="en-US" altLang="zh-CN">
                <a:latin typeface="Monaco" pitchFamily="2" charset="0"/>
              </a:rPr>
              <a:t>git</a:t>
            </a:r>
            <a:endParaRPr kumimoji="1" lang="zh-CN" altLang="en-US">
              <a:latin typeface="Monaco" pitchFamily="2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F3D407F-6428-EC4A-96DF-605024FAC9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/>
              <a:t>集中式工作流</a:t>
            </a:r>
            <a:r>
              <a:rPr kumimoji="1" lang="en-US" altLang="zh-CN"/>
              <a:t>(XIoT)</a:t>
            </a:r>
          </a:p>
          <a:p>
            <a:endParaRPr kumimoji="1" lang="en-US" altLang="zh-CN"/>
          </a:p>
          <a:p>
            <a:endParaRPr kumimoji="1" lang="en-US" altLang="zh-CN"/>
          </a:p>
          <a:p>
            <a:endParaRPr kumimoji="1" lang="en-US" altLang="zh-CN"/>
          </a:p>
          <a:p>
            <a:pPr marL="0" indent="0">
              <a:buNone/>
            </a:pPr>
            <a:endParaRPr kumimoji="1" lang="en-US" altLang="zh-CN"/>
          </a:p>
          <a:p>
            <a:pPr marL="0" indent="0">
              <a:buNone/>
            </a:pPr>
            <a:r>
              <a:rPr kumimoji="1" lang="zh-CN" altLang="en-US"/>
              <a:t>集成管理者工作流</a:t>
            </a:r>
            <a:r>
              <a:rPr kumimoji="1" lang="en-US" altLang="zh-CN"/>
              <a:t>(</a:t>
            </a:r>
            <a:r>
              <a:rPr kumimoji="1" lang="en-US" altLang="zh-CN">
                <a:latin typeface="Monaco" pitchFamily="2" charset="0"/>
              </a:rPr>
              <a:t>Github</a:t>
            </a:r>
            <a:r>
              <a:rPr kumimoji="1" lang="en-US" altLang="zh-CN"/>
              <a:t>)</a:t>
            </a:r>
          </a:p>
          <a:p>
            <a:endParaRPr kumimoji="1" lang="en-US" altLang="zh-CN"/>
          </a:p>
          <a:p>
            <a:endParaRPr kumimoji="1" lang="en-US" altLang="zh-CN"/>
          </a:p>
          <a:p>
            <a:endParaRPr kumimoji="1" lang="en-US" altLang="zh-CN"/>
          </a:p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10F17C8-E629-B14F-AC5C-F929266306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1792" y="1203008"/>
            <a:ext cx="5080000" cy="21844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4DFACC4-B79F-D54E-A61E-7A320901B0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1792" y="4010025"/>
            <a:ext cx="5080000" cy="168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88615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8668F0-711C-7D41-A844-C09C53E61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>
                <a:latin typeface="Monaco" pitchFamily="2" charset="0"/>
                <a:ea typeface="Songti SC" panose="02010600040101010101" pitchFamily="2" charset="-122"/>
              </a:rPr>
              <a:t>Git</a:t>
            </a:r>
            <a:r>
              <a:rPr kumimoji="1" lang="zh-CN" altLang="en-US">
                <a:latin typeface="Songti SC" panose="02010600040101010101" pitchFamily="2" charset="-122"/>
                <a:ea typeface="Songti SC" panose="02010600040101010101" pitchFamily="2" charset="-122"/>
              </a:rPr>
              <a:t>调试工具</a:t>
            </a:r>
            <a:r>
              <a:rPr kumimoji="1" lang="en-US" altLang="zh-CN">
                <a:latin typeface="Songti SC" panose="02010600040101010101" pitchFamily="2" charset="-122"/>
                <a:ea typeface="Songti SC" panose="02010600040101010101" pitchFamily="2" charset="-122"/>
              </a:rPr>
              <a:t>&amp;</a:t>
            </a:r>
            <a:r>
              <a:rPr kumimoji="1" lang="zh-CN" altLang="en-US">
                <a:latin typeface="Songti SC" panose="02010600040101010101" pitchFamily="2" charset="-122"/>
                <a:ea typeface="Songti SC" panose="02010600040101010101" pitchFamily="2" charset="-122"/>
              </a:rPr>
              <a:t>抓锅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51FD6C5-A13D-BF4D-8F56-F03F67DAD5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>
                <a:latin typeface="Monaco" pitchFamily="2" charset="0"/>
              </a:rPr>
              <a:t>git</a:t>
            </a:r>
            <a:r>
              <a:rPr kumimoji="1" lang="zh-CN" altLang="en-US">
                <a:latin typeface="Monaco" pitchFamily="2" charset="0"/>
              </a:rPr>
              <a:t> </a:t>
            </a:r>
            <a:r>
              <a:rPr kumimoji="1" lang="en-US" altLang="zh-CN">
                <a:latin typeface="Monaco" pitchFamily="2" charset="0"/>
              </a:rPr>
              <a:t>blame</a:t>
            </a:r>
          </a:p>
          <a:p>
            <a:pPr lvl="1"/>
            <a:r>
              <a:rPr kumimoji="1" lang="zh-CN" altLang="en-US">
                <a:latin typeface="Monaco" pitchFamily="2" charset="0"/>
              </a:rPr>
              <a:t>追踪文件名变更</a:t>
            </a:r>
            <a:endParaRPr kumimoji="1" lang="en-US" altLang="zh-CN">
              <a:latin typeface="Monaco" pitchFamily="2" charset="0"/>
            </a:endParaRPr>
          </a:p>
          <a:p>
            <a:pPr lvl="1"/>
            <a:r>
              <a:rPr kumimoji="1" lang="zh-CN" altLang="en-US">
                <a:latin typeface="Monaco" pitchFamily="2" charset="0"/>
              </a:rPr>
              <a:t>追踪代码的原始出处</a:t>
            </a:r>
            <a:endParaRPr kumimoji="1" lang="en-US" altLang="zh-CN">
              <a:latin typeface="Monaco" pitchFamily="2" charset="0"/>
            </a:endParaRPr>
          </a:p>
          <a:p>
            <a:pPr lvl="1"/>
            <a:r>
              <a:rPr kumimoji="1" lang="zh-CN" altLang="en-US">
                <a:latin typeface="Monaco" pitchFamily="2" charset="0"/>
              </a:rPr>
              <a:t>追踪每一行代码的作者</a:t>
            </a:r>
            <a:endParaRPr kumimoji="1" lang="en-US" altLang="zh-CN">
              <a:latin typeface="Monaco" pitchFamily="2" charset="0"/>
            </a:endParaRPr>
          </a:p>
          <a:p>
            <a:pPr lvl="1"/>
            <a:endParaRPr kumimoji="1" lang="en-US" altLang="zh-CN">
              <a:latin typeface="Monaco" pitchFamily="2" charset="0"/>
            </a:endParaRPr>
          </a:p>
          <a:p>
            <a:r>
              <a:rPr kumimoji="1" lang="zh-CN" altLang="en-US">
                <a:latin typeface="Monaco" pitchFamily="2" charset="0"/>
              </a:rPr>
              <a:t>二分查找</a:t>
            </a:r>
            <a:endParaRPr kumimoji="1" lang="en-US" altLang="zh-CN">
              <a:latin typeface="Monaco" pitchFamily="2" charset="0"/>
            </a:endParaRPr>
          </a:p>
          <a:p>
            <a:pPr lvl="1"/>
            <a:r>
              <a:rPr kumimoji="1" lang="en-US" altLang="zh-CN">
                <a:latin typeface="Monaco" pitchFamily="2" charset="0"/>
              </a:rPr>
              <a:t>git</a:t>
            </a:r>
            <a:r>
              <a:rPr kumimoji="1" lang="zh-CN" altLang="en-US">
                <a:latin typeface="Monaco" pitchFamily="2" charset="0"/>
              </a:rPr>
              <a:t> </a:t>
            </a:r>
            <a:r>
              <a:rPr kumimoji="1" lang="en-US" altLang="zh-CN">
                <a:latin typeface="Monaco" pitchFamily="2" charset="0"/>
              </a:rPr>
              <a:t>bisect</a:t>
            </a:r>
            <a:r>
              <a:rPr kumimoji="1" lang="zh-CN" altLang="en-US">
                <a:latin typeface="Monaco" pitchFamily="2" charset="0"/>
              </a:rPr>
              <a:t> </a:t>
            </a:r>
            <a:endParaRPr kumimoji="1" lang="en-US" altLang="zh-CN">
              <a:latin typeface="Monaco" pitchFamily="2" charset="0"/>
            </a:endParaRPr>
          </a:p>
          <a:p>
            <a:pPr lvl="1"/>
            <a:r>
              <a:rPr kumimoji="1" lang="en-US" altLang="zh-CN">
                <a:latin typeface="Monaco" pitchFamily="2" charset="0"/>
              </a:rPr>
              <a:t>a</a:t>
            </a:r>
            <a:r>
              <a:rPr kumimoji="1" lang="zh-CN" altLang="en-US">
                <a:latin typeface="Monaco" pitchFamily="2" charset="0"/>
              </a:rPr>
              <a:t> </a:t>
            </a:r>
            <a:r>
              <a:rPr kumimoji="1" lang="en-US" altLang="zh-CN">
                <a:latin typeface="Monaco" pitchFamily="2" charset="0"/>
              </a:rPr>
              <a:t>example(c1</a:t>
            </a:r>
            <a:r>
              <a:rPr kumimoji="1" lang="zh-CN" altLang="en-US">
                <a:latin typeface="Monaco" pitchFamily="2" charset="0"/>
              </a:rPr>
              <a:t> </a:t>
            </a:r>
            <a:r>
              <a:rPr kumimoji="1" lang="en-US" altLang="zh-CN">
                <a:latin typeface="Monaco" pitchFamily="2" charset="0"/>
              </a:rPr>
              <a:t>is</a:t>
            </a:r>
            <a:r>
              <a:rPr kumimoji="1" lang="zh-CN" altLang="en-US">
                <a:latin typeface="Monaco" pitchFamily="2" charset="0"/>
              </a:rPr>
              <a:t> </a:t>
            </a:r>
            <a:r>
              <a:rPr kumimoji="1" lang="en-US" altLang="zh-CN">
                <a:latin typeface="Monaco" pitchFamily="2" charset="0"/>
              </a:rPr>
              <a:t>passed</a:t>
            </a:r>
            <a:r>
              <a:rPr kumimoji="1" lang="zh-CN" altLang="en-US">
                <a:latin typeface="Monaco" pitchFamily="2" charset="0"/>
              </a:rPr>
              <a:t> </a:t>
            </a:r>
            <a:r>
              <a:rPr kumimoji="1" lang="en-US" altLang="zh-CN">
                <a:latin typeface="Monaco" pitchFamily="2" charset="0"/>
              </a:rPr>
              <a:t>and</a:t>
            </a:r>
            <a:r>
              <a:rPr kumimoji="1" lang="zh-CN" altLang="en-US">
                <a:latin typeface="Monaco" pitchFamily="2" charset="0"/>
              </a:rPr>
              <a:t> </a:t>
            </a:r>
            <a:r>
              <a:rPr kumimoji="1" lang="en-US" altLang="zh-CN">
                <a:latin typeface="Monaco" pitchFamily="2" charset="0"/>
              </a:rPr>
              <a:t>c6</a:t>
            </a:r>
            <a:r>
              <a:rPr kumimoji="1" lang="zh-CN" altLang="en-US">
                <a:latin typeface="Monaco" pitchFamily="2" charset="0"/>
              </a:rPr>
              <a:t> </a:t>
            </a:r>
            <a:r>
              <a:rPr kumimoji="1" lang="en-US" altLang="zh-CN">
                <a:latin typeface="Monaco" pitchFamily="2" charset="0"/>
              </a:rPr>
              <a:t>is</a:t>
            </a:r>
            <a:r>
              <a:rPr kumimoji="1" lang="zh-CN" altLang="en-US">
                <a:latin typeface="Monaco" pitchFamily="2" charset="0"/>
              </a:rPr>
              <a:t> </a:t>
            </a:r>
            <a:r>
              <a:rPr kumimoji="1" lang="en-US" altLang="zh-CN">
                <a:latin typeface="Monaco" pitchFamily="2" charset="0"/>
              </a:rPr>
              <a:t>failed)</a:t>
            </a:r>
            <a:r>
              <a:rPr kumimoji="1" lang="zh-CN" altLang="en-US">
                <a:latin typeface="Monaco" pitchFamily="2" charset="0"/>
              </a:rPr>
              <a:t> </a:t>
            </a:r>
            <a:endParaRPr kumimoji="1" lang="en-US" altLang="zh-CN">
              <a:latin typeface="Monaco" pitchFamily="2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CE95FDA-C4F3-2349-A97E-BF0A498937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912" y="4671060"/>
            <a:ext cx="9398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56200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0183AB-7FD7-EA4B-81E8-C1BC940E0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>
                <a:latin typeface="Monaco" pitchFamily="2" charset="77"/>
              </a:rPr>
              <a:t>git</a:t>
            </a:r>
            <a:r>
              <a:rPr lang="zh-CN" altLang="en-US" sz="3600">
                <a:latin typeface="Monaco" pitchFamily="2" charset="77"/>
              </a:rPr>
              <a:t>实用工具</a:t>
            </a:r>
            <a:endParaRPr lang="en-US" sz="3600" dirty="0">
              <a:latin typeface="Monaco" pitchFamily="2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65AC15-18D3-AF42-A093-C82F05519B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/>
              <a:t>储藏</a:t>
            </a:r>
            <a:endParaRPr lang="en-US" altLang="ja-JP" dirty="0"/>
          </a:p>
          <a:p>
            <a:r>
              <a:rPr lang="ja-JP" altLang="en-US"/>
              <a:t>重置</a:t>
            </a:r>
            <a:endParaRPr lang="en-US" altLang="ja-JP"/>
          </a:p>
          <a:p>
            <a:pPr lvl="1"/>
            <a:r>
              <a:rPr lang="en-US" altLang="zh-CN"/>
              <a:t>reset</a:t>
            </a:r>
            <a:r>
              <a:rPr lang="zh-CN" altLang="en-US"/>
              <a:t> </a:t>
            </a:r>
            <a:r>
              <a:rPr lang="en-US" altLang="zh-CN"/>
              <a:t>soft|mixed|hard</a:t>
            </a:r>
            <a:r>
              <a:rPr lang="zh-CN" altLang="en-US"/>
              <a:t>三种模式的区别</a:t>
            </a:r>
            <a:endParaRPr lang="en-US" altLang="ja-JP" dirty="0"/>
          </a:p>
          <a:p>
            <a:r>
              <a:rPr lang="zh-CN" altLang="en-US" dirty="0"/>
              <a:t>压缩提交</a:t>
            </a:r>
            <a:endParaRPr lang="en-US" altLang="zh-CN" dirty="0"/>
          </a:p>
          <a:p>
            <a:r>
              <a:rPr lang="zh-CN" altLang="en-US" dirty="0"/>
              <a:t>打补丁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98959414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97872D-152D-B54B-9AF3-C31C9ECFB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从另一个角度理解</a:t>
            </a:r>
            <a:r>
              <a:rPr kumimoji="1" lang="en-US" altLang="zh-CN"/>
              <a:t>reset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6E4A633-88EA-6C47-B800-C8B8D9BD47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>
                <a:hlinkClick r:id="rId2"/>
              </a:rPr>
              <a:t>一次完整的提交</a:t>
            </a:r>
            <a:endParaRPr kumimoji="1" lang="en-US" altLang="zh-CN"/>
          </a:p>
          <a:p>
            <a:r>
              <a:rPr kumimoji="1" lang="zh-CN" altLang="en-US">
                <a:hlinkClick r:id="rId3"/>
              </a:rPr>
              <a:t>第二次提交</a:t>
            </a:r>
            <a:endParaRPr kumimoji="1" lang="en-US" altLang="zh-CN"/>
          </a:p>
          <a:p>
            <a:r>
              <a:rPr kumimoji="1" lang="zh-CN" altLang="en-US">
                <a:hlinkClick r:id="rId4"/>
              </a:rPr>
              <a:t>开始重置</a:t>
            </a:r>
            <a:endParaRPr kumimoji="1" lang="en-US" altLang="zh-CN"/>
          </a:p>
          <a:p>
            <a:r>
              <a:rPr kumimoji="1" lang="zh-CN" altLang="en-US">
                <a:hlinkClick r:id="rId5"/>
              </a:rPr>
              <a:t>重置单个文件</a:t>
            </a:r>
            <a:endParaRPr kumimoji="1" lang="en-US" altLang="zh-CN"/>
          </a:p>
          <a:p>
            <a:r>
              <a:rPr kumimoji="1" lang="en-US" altLang="zh-CN">
                <a:hlinkClick r:id="rId6"/>
              </a:rPr>
              <a:t>reset</a:t>
            </a:r>
            <a:r>
              <a:rPr kumimoji="1" lang="zh-CN" altLang="en-US">
                <a:hlinkClick r:id="rId6"/>
              </a:rPr>
              <a:t>与</a:t>
            </a:r>
            <a:r>
              <a:rPr kumimoji="1" lang="en-US" altLang="zh-CN">
                <a:hlinkClick r:id="rId6"/>
              </a:rPr>
              <a:t>add</a:t>
            </a:r>
            <a:r>
              <a:rPr kumimoji="1" lang="zh-CN" altLang="en-US">
                <a:hlinkClick r:id="rId6"/>
              </a:rPr>
              <a:t>正好相反</a:t>
            </a:r>
            <a:endParaRPr kumimoji="1" lang="en-US" altLang="zh-CN"/>
          </a:p>
          <a:p>
            <a:r>
              <a:rPr kumimoji="1" lang="zh-CN" altLang="en-US">
                <a:hlinkClick r:id="rId7"/>
              </a:rPr>
              <a:t>通过</a:t>
            </a:r>
            <a:r>
              <a:rPr kumimoji="1" lang="en-US" altLang="zh-CN">
                <a:hlinkClick r:id="rId7"/>
              </a:rPr>
              <a:t>reset</a:t>
            </a:r>
            <a:r>
              <a:rPr kumimoji="1" lang="zh-CN" altLang="en-US">
                <a:hlinkClick r:id="rId7"/>
              </a:rPr>
              <a:t>来进行压缩</a:t>
            </a:r>
            <a:r>
              <a:rPr kumimoji="1" lang="en-US" altLang="zh-CN">
                <a:hlinkClick r:id="rId7"/>
              </a:rPr>
              <a:t>-1</a:t>
            </a:r>
            <a:endParaRPr kumimoji="1" lang="en-US" altLang="zh-CN"/>
          </a:p>
          <a:p>
            <a:r>
              <a:rPr kumimoji="1" lang="zh-CN" altLang="en-US">
                <a:hlinkClick r:id="rId8"/>
              </a:rPr>
              <a:t>通过</a:t>
            </a:r>
            <a:r>
              <a:rPr kumimoji="1" lang="en-US" altLang="zh-CN">
                <a:hlinkClick r:id="rId8"/>
              </a:rPr>
              <a:t>reset</a:t>
            </a:r>
            <a:r>
              <a:rPr kumimoji="1" lang="zh-CN" altLang="en-US">
                <a:hlinkClick r:id="rId8"/>
              </a:rPr>
              <a:t>来进行压缩</a:t>
            </a:r>
            <a:r>
              <a:rPr kumimoji="1" lang="en-US" altLang="zh-CN">
                <a:hlinkClick r:id="rId8"/>
              </a:rPr>
              <a:t>-2</a:t>
            </a:r>
            <a:endParaRPr kumimoji="1" lang="en-US" altLang="zh-CN"/>
          </a:p>
          <a:p>
            <a:r>
              <a:rPr kumimoji="1" lang="zh-CN" altLang="en-US">
                <a:hlinkClick r:id="rId9"/>
              </a:rPr>
              <a:t>通过</a:t>
            </a:r>
            <a:r>
              <a:rPr kumimoji="1" lang="en-US" altLang="zh-CN">
                <a:hlinkClick r:id="rId9"/>
              </a:rPr>
              <a:t>reset</a:t>
            </a:r>
            <a:r>
              <a:rPr kumimoji="1" lang="zh-CN" altLang="en-US">
                <a:hlinkClick r:id="rId9"/>
              </a:rPr>
              <a:t>来进行压缩</a:t>
            </a:r>
            <a:r>
              <a:rPr kumimoji="1" lang="en-US" altLang="zh-CN">
                <a:hlinkClick r:id="rId9"/>
              </a:rPr>
              <a:t>-3</a:t>
            </a:r>
            <a:endParaRPr kumimoji="1" lang="en-US" altLang="zh-CN"/>
          </a:p>
        </p:txBody>
      </p:sp>
    </p:spTree>
    <p:extLst>
      <p:ext uri="{BB962C8B-B14F-4D97-AF65-F5344CB8AC3E}">
        <p14:creationId xmlns:p14="http://schemas.microsoft.com/office/powerpoint/2010/main" val="11960991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309AA1-9F3C-8242-B1A2-592AC03D6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>
                <a:latin typeface="Monaco" pitchFamily="2" charset="0"/>
                <a:ea typeface="Songti SC" panose="02010600040101010101" pitchFamily="2" charset="-122"/>
              </a:rPr>
              <a:t>git</a:t>
            </a:r>
            <a:r>
              <a:rPr kumimoji="1" lang="zh-CN" altLang="en-US">
                <a:latin typeface="Songti SC" panose="02010600040101010101" pitchFamily="2" charset="-122"/>
                <a:ea typeface="Songti SC" panose="02010600040101010101" pitchFamily="2" charset="-122"/>
              </a:rPr>
              <a:t>与</a:t>
            </a:r>
            <a:r>
              <a:rPr kumimoji="1" lang="en-US" altLang="zh-CN">
                <a:latin typeface="Monaco" pitchFamily="2" charset="0"/>
                <a:ea typeface="Songti SC" panose="02010600040101010101" pitchFamily="2" charset="-122"/>
              </a:rPr>
              <a:t>CICD</a:t>
            </a:r>
            <a:endParaRPr kumimoji="1" lang="zh-CN" altLang="en-US">
              <a:latin typeface="Monaco" pitchFamily="2" charset="0"/>
              <a:ea typeface="Songti SC" panose="02010600040101010101" pitchFamily="2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A1870EE-ACC4-EA4F-8E97-35902747ED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>
                <a:hlinkClick r:id="rId2"/>
              </a:rPr>
              <a:t>点我点我</a:t>
            </a:r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83463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9A296-176A-A946-A267-981B6BA54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Monaco" pitchFamily="2" charset="77"/>
              </a:rPr>
              <a:t>A</a:t>
            </a:r>
            <a:r>
              <a:rPr lang="zh-CN" altLang="en-US" dirty="0">
                <a:latin typeface="Monaco" pitchFamily="2" charset="77"/>
              </a:rPr>
              <a:t> </a:t>
            </a:r>
            <a:r>
              <a:rPr lang="en-US" altLang="zh-CN" dirty="0">
                <a:latin typeface="Monaco" pitchFamily="2" charset="77"/>
              </a:rPr>
              <a:t>Brief</a:t>
            </a:r>
            <a:r>
              <a:rPr lang="zh-CN" altLang="en-US" dirty="0">
                <a:latin typeface="Monaco" pitchFamily="2" charset="77"/>
              </a:rPr>
              <a:t> </a:t>
            </a:r>
            <a:r>
              <a:rPr lang="en-US" altLang="zh-CN" dirty="0">
                <a:latin typeface="Monaco" pitchFamily="2" charset="77"/>
              </a:rPr>
              <a:t>History</a:t>
            </a:r>
            <a:r>
              <a:rPr lang="zh-CN" altLang="en-US" dirty="0">
                <a:latin typeface="Monaco" pitchFamily="2" charset="77"/>
              </a:rPr>
              <a:t> </a:t>
            </a:r>
            <a:r>
              <a:rPr lang="en-US" altLang="zh-CN" dirty="0">
                <a:latin typeface="Monaco" pitchFamily="2" charset="77"/>
              </a:rPr>
              <a:t>Of</a:t>
            </a:r>
            <a:r>
              <a:rPr lang="zh-CN" altLang="en-US" dirty="0">
                <a:latin typeface="Monaco" pitchFamily="2" charset="77"/>
              </a:rPr>
              <a:t> </a:t>
            </a:r>
            <a:r>
              <a:rPr lang="en-US" altLang="zh-CN" dirty="0">
                <a:latin typeface="Monaco" pitchFamily="2" charset="77"/>
              </a:rPr>
              <a:t>VCS</a:t>
            </a:r>
            <a:endParaRPr lang="en-US" dirty="0">
              <a:latin typeface="Monaco" pitchFamily="2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C7B0A4-B988-1343-B6CF-96A6FDD840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altLang="zh-CN">
                <a:latin typeface="Monaco" pitchFamily="2" charset="77"/>
              </a:rPr>
              <a:t>LVCS(Local</a:t>
            </a:r>
            <a:r>
              <a:rPr lang="zh-CN" altLang="en-US">
                <a:latin typeface="Monaco" pitchFamily="2" charset="77"/>
              </a:rPr>
              <a:t> </a:t>
            </a:r>
            <a:r>
              <a:rPr lang="en-US" altLang="zh-CN">
                <a:latin typeface="Monaco" pitchFamily="2" charset="77"/>
              </a:rPr>
              <a:t>Version</a:t>
            </a:r>
            <a:r>
              <a:rPr lang="zh-CN" altLang="en-US">
                <a:latin typeface="Monaco" pitchFamily="2" charset="77"/>
              </a:rPr>
              <a:t> </a:t>
            </a:r>
            <a:r>
              <a:rPr lang="en-US" altLang="zh-CN">
                <a:latin typeface="Monaco" pitchFamily="2" charset="77"/>
              </a:rPr>
              <a:t>Control</a:t>
            </a:r>
            <a:r>
              <a:rPr lang="zh-CN" altLang="en-US">
                <a:latin typeface="Monaco" pitchFamily="2" charset="77"/>
              </a:rPr>
              <a:t> </a:t>
            </a:r>
            <a:r>
              <a:rPr lang="en-US" altLang="zh-CN">
                <a:latin typeface="Monaco" pitchFamily="2" charset="77"/>
              </a:rPr>
              <a:t>Systems)</a:t>
            </a:r>
          </a:p>
          <a:p>
            <a:pPr marL="0" indent="0">
              <a:buNone/>
            </a:pPr>
            <a:r>
              <a:rPr lang="en-US" altLang="zh-CN">
                <a:latin typeface="Monaco" pitchFamily="2" charset="77"/>
              </a:rPr>
              <a:t>eg:</a:t>
            </a:r>
            <a:r>
              <a:rPr lang="zh-CN" altLang="en-US">
                <a:latin typeface="Monaco" pitchFamily="2" charset="77"/>
              </a:rPr>
              <a:t> </a:t>
            </a:r>
            <a:r>
              <a:rPr lang="en-US" altLang="zh-CN">
                <a:latin typeface="Monaco" pitchFamily="2" charset="77"/>
              </a:rPr>
              <a:t>rcs,created</a:t>
            </a:r>
            <a:r>
              <a:rPr lang="zh-CN" altLang="en-US">
                <a:latin typeface="Monaco" pitchFamily="2" charset="77"/>
              </a:rPr>
              <a:t> </a:t>
            </a:r>
            <a:r>
              <a:rPr lang="en-US" altLang="zh-CN">
                <a:latin typeface="Monaco" pitchFamily="2" charset="77"/>
              </a:rPr>
              <a:t>in</a:t>
            </a:r>
            <a:r>
              <a:rPr lang="zh-CN" altLang="en-US">
                <a:latin typeface="Monaco" pitchFamily="2" charset="77"/>
              </a:rPr>
              <a:t> </a:t>
            </a:r>
            <a:r>
              <a:rPr lang="en-US" altLang="zh-CN">
                <a:latin typeface="Monaco" pitchFamily="2" charset="77"/>
              </a:rPr>
              <a:t>1982.</a:t>
            </a:r>
          </a:p>
          <a:p>
            <a:pPr marL="0" indent="0">
              <a:buNone/>
            </a:pPr>
            <a:endParaRPr lang="en-US" altLang="zh-CN" dirty="0">
              <a:latin typeface="Monaco" pitchFamily="2" charset="77"/>
            </a:endParaRPr>
          </a:p>
          <a:p>
            <a:pPr marL="0" indent="0">
              <a:buNone/>
            </a:pPr>
            <a:r>
              <a:rPr lang="en-US" altLang="zh-CN">
                <a:latin typeface="Monaco" pitchFamily="2" charset="77"/>
              </a:rPr>
              <a:t>CVCS(</a:t>
            </a:r>
            <a:r>
              <a:rPr lang="en-US">
                <a:latin typeface="Monaco" pitchFamily="2" charset="77"/>
              </a:rPr>
              <a:t>Centralized Version Control Systems</a:t>
            </a:r>
            <a:r>
              <a:rPr lang="en-US" altLang="zh-CN">
                <a:latin typeface="Monaco" pitchFamily="2" charset="77"/>
              </a:rPr>
              <a:t>)</a:t>
            </a:r>
          </a:p>
          <a:p>
            <a:pPr marL="0" indent="0">
              <a:buNone/>
            </a:pPr>
            <a:r>
              <a:rPr lang="en-US" altLang="zh-CN">
                <a:latin typeface="Monaco" pitchFamily="2" charset="77"/>
              </a:rPr>
              <a:t>eg:</a:t>
            </a:r>
            <a:r>
              <a:rPr lang="zh-CN" altLang="en-US">
                <a:latin typeface="Monaco" pitchFamily="2" charset="77"/>
              </a:rPr>
              <a:t> </a:t>
            </a:r>
            <a:r>
              <a:rPr lang="en-US" altLang="zh-CN">
                <a:latin typeface="Monaco" pitchFamily="2" charset="77"/>
              </a:rPr>
              <a:t>svn,created</a:t>
            </a:r>
            <a:r>
              <a:rPr lang="zh-CN" altLang="en-US">
                <a:latin typeface="Monaco" pitchFamily="2" charset="77"/>
              </a:rPr>
              <a:t> </a:t>
            </a:r>
            <a:r>
              <a:rPr lang="en-US" altLang="zh-CN">
                <a:latin typeface="Monaco" pitchFamily="2" charset="77"/>
              </a:rPr>
              <a:t>in</a:t>
            </a:r>
            <a:r>
              <a:rPr lang="zh-CN" altLang="en-US">
                <a:latin typeface="Monaco" pitchFamily="2" charset="77"/>
              </a:rPr>
              <a:t> </a:t>
            </a:r>
            <a:r>
              <a:rPr lang="en-US" altLang="zh-CN">
                <a:latin typeface="Monaco" pitchFamily="2" charset="77"/>
              </a:rPr>
              <a:t>2000.</a:t>
            </a:r>
            <a:r>
              <a:rPr lang="zh-CN" altLang="en-US">
                <a:latin typeface="Monaco" pitchFamily="2" charset="77"/>
              </a:rPr>
              <a:t> </a:t>
            </a:r>
            <a:r>
              <a:rPr lang="en-US" altLang="zh-CN">
                <a:latin typeface="Monaco" pitchFamily="2" charset="77"/>
              </a:rPr>
              <a:t>perforce</a:t>
            </a:r>
            <a:r>
              <a:rPr lang="zh-CN" altLang="en-US">
                <a:latin typeface="Monaco" pitchFamily="2" charset="77"/>
              </a:rPr>
              <a:t> </a:t>
            </a:r>
            <a:r>
              <a:rPr lang="en-US" altLang="zh-CN">
                <a:latin typeface="Monaco" pitchFamily="2" charset="77"/>
              </a:rPr>
              <a:t>created</a:t>
            </a:r>
            <a:r>
              <a:rPr lang="zh-CN" altLang="en-US">
                <a:latin typeface="Monaco" pitchFamily="2" charset="77"/>
              </a:rPr>
              <a:t> </a:t>
            </a:r>
            <a:r>
              <a:rPr lang="en-US" altLang="zh-CN">
                <a:latin typeface="Monaco" pitchFamily="2" charset="77"/>
              </a:rPr>
              <a:t>in</a:t>
            </a:r>
            <a:r>
              <a:rPr lang="zh-CN" altLang="en-US">
                <a:latin typeface="Monaco" pitchFamily="2" charset="77"/>
              </a:rPr>
              <a:t> </a:t>
            </a:r>
            <a:endParaRPr lang="en-US" altLang="zh-CN">
              <a:latin typeface="Monaco" pitchFamily="2" charset="77"/>
            </a:endParaRPr>
          </a:p>
          <a:p>
            <a:pPr marL="0" indent="0">
              <a:buNone/>
            </a:pPr>
            <a:r>
              <a:rPr lang="en-US" altLang="zh-CN">
                <a:latin typeface="Monaco" pitchFamily="2" charset="77"/>
              </a:rPr>
              <a:t>1995.</a:t>
            </a:r>
          </a:p>
          <a:p>
            <a:pPr marL="0" indent="0">
              <a:buNone/>
            </a:pPr>
            <a:endParaRPr lang="en-US" altLang="zh-CN">
              <a:latin typeface="Monaco" pitchFamily="2" charset="77"/>
            </a:endParaRPr>
          </a:p>
          <a:p>
            <a:pPr marL="0" indent="0">
              <a:buNone/>
            </a:pPr>
            <a:r>
              <a:rPr lang="en-US" altLang="zh-CN">
                <a:latin typeface="Monaco" pitchFamily="2" charset="77"/>
              </a:rPr>
              <a:t>DVCS(</a:t>
            </a:r>
            <a:r>
              <a:rPr lang="en-US">
                <a:latin typeface="Monaco" pitchFamily="2" charset="77"/>
              </a:rPr>
              <a:t>Distributed Version Control System</a:t>
            </a:r>
            <a:r>
              <a:rPr lang="en-US" altLang="zh-CN">
                <a:latin typeface="Monaco" pitchFamily="2" charset="77"/>
              </a:rPr>
              <a:t>)</a:t>
            </a:r>
          </a:p>
          <a:p>
            <a:pPr marL="0" indent="0">
              <a:buNone/>
            </a:pPr>
            <a:r>
              <a:rPr lang="en-US" altLang="zh-CN">
                <a:latin typeface="Monaco" pitchFamily="2" charset="77"/>
              </a:rPr>
              <a:t>eg:</a:t>
            </a:r>
            <a:r>
              <a:rPr lang="zh-CN" altLang="en-US">
                <a:latin typeface="Monaco" pitchFamily="2" charset="77"/>
              </a:rPr>
              <a:t> </a:t>
            </a:r>
            <a:r>
              <a:rPr lang="en-US" altLang="zh-CN">
                <a:latin typeface="Monaco" pitchFamily="2" charset="77"/>
              </a:rPr>
              <a:t>git,created</a:t>
            </a:r>
            <a:r>
              <a:rPr lang="zh-CN" altLang="en-US">
                <a:latin typeface="Monaco" pitchFamily="2" charset="77"/>
              </a:rPr>
              <a:t> </a:t>
            </a:r>
            <a:r>
              <a:rPr lang="en-US" altLang="zh-CN">
                <a:latin typeface="Monaco" pitchFamily="2" charset="77"/>
              </a:rPr>
              <a:t>in</a:t>
            </a:r>
            <a:r>
              <a:rPr lang="zh-CN" altLang="en-US">
                <a:latin typeface="Monaco" pitchFamily="2" charset="77"/>
              </a:rPr>
              <a:t> </a:t>
            </a:r>
            <a:r>
              <a:rPr lang="en-US" altLang="zh-CN">
                <a:latin typeface="Monaco" pitchFamily="2" charset="77"/>
              </a:rPr>
              <a:t>2005.</a:t>
            </a:r>
            <a:r>
              <a:rPr lang="zh-CN" altLang="en-US">
                <a:latin typeface="Monaco" pitchFamily="2" charset="77"/>
              </a:rPr>
              <a:t> </a:t>
            </a:r>
            <a:r>
              <a:rPr lang="en-US" altLang="zh-CN">
                <a:latin typeface="Monaco" pitchFamily="2" charset="77"/>
              </a:rPr>
              <a:t>Memcurial</a:t>
            </a:r>
            <a:r>
              <a:rPr lang="zh-CN" altLang="en-US">
                <a:latin typeface="Monaco" pitchFamily="2" charset="77"/>
              </a:rPr>
              <a:t> </a:t>
            </a:r>
            <a:r>
              <a:rPr lang="en-US" altLang="zh-CN">
                <a:latin typeface="Monaco" pitchFamily="2" charset="77"/>
              </a:rPr>
              <a:t>created</a:t>
            </a:r>
            <a:r>
              <a:rPr lang="zh-CN" altLang="en-US">
                <a:latin typeface="Monaco" pitchFamily="2" charset="77"/>
              </a:rPr>
              <a:t> </a:t>
            </a:r>
            <a:r>
              <a:rPr lang="en-US" altLang="zh-CN">
                <a:latin typeface="Monaco" pitchFamily="2" charset="77"/>
              </a:rPr>
              <a:t>in</a:t>
            </a:r>
            <a:r>
              <a:rPr lang="zh-CN" altLang="en-US">
                <a:latin typeface="Monaco" pitchFamily="2" charset="77"/>
              </a:rPr>
              <a:t> </a:t>
            </a:r>
            <a:r>
              <a:rPr lang="en-US" altLang="zh-CN">
                <a:latin typeface="Monaco" pitchFamily="2" charset="77"/>
              </a:rPr>
              <a:t>2005.</a:t>
            </a:r>
            <a:endParaRPr lang="en-US">
              <a:latin typeface="Monaco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6102002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7B7FA3-5241-E540-A242-F8DC70F2D5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75F335D-1F43-7340-BEFB-6A2C14508A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55914" y="271325"/>
            <a:ext cx="9072855" cy="5803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4264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87EE64-304E-704E-B19D-348E87F824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EFB51C-E572-CB47-A38C-C600CFF8D4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B2DCF0-F316-4444-A8B2-E55CF25DA9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5125"/>
            <a:ext cx="5080000" cy="3530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65BC2B4-A481-D748-AEED-81D4284AE9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2000" y="276225"/>
            <a:ext cx="4241800" cy="508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7EF9D55-D833-E64D-AE4E-15B6A59519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895725"/>
            <a:ext cx="6273799" cy="293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5414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76435B-FDDD-6F41-8524-6087F4333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CN">
                <a:latin typeface="Monaco" pitchFamily="2" charset="0"/>
              </a:rPr>
              <a:t>git</a:t>
            </a:r>
            <a:r>
              <a:rPr kumimoji="1" lang="zh-CN" altLang="en-US">
                <a:latin typeface="Songti SC" panose="02010600040101010101" pitchFamily="2" charset="-122"/>
                <a:ea typeface="Songti SC" panose="02010600040101010101" pitchFamily="2" charset="-122"/>
              </a:rPr>
              <a:t>的红与黑</a:t>
            </a:r>
            <a:br>
              <a:rPr kumimoji="1" lang="en-US" altLang="zh-CN">
                <a:latin typeface="Songti SC" panose="02010600040101010101" pitchFamily="2" charset="-122"/>
                <a:ea typeface="Songti SC" panose="02010600040101010101" pitchFamily="2" charset="-122"/>
              </a:rPr>
            </a:br>
            <a:r>
              <a:rPr kumimoji="1" lang="zh-CN" altLang="en-US">
                <a:latin typeface="Songti SC" panose="02010600040101010101" pitchFamily="2" charset="-122"/>
                <a:ea typeface="Songti SC" panose="02010600040101010101" pitchFamily="2" charset="-122"/>
              </a:rPr>
              <a:t>                </a:t>
            </a:r>
            <a:r>
              <a:rPr kumimoji="1" lang="en-US" altLang="zh-CN" sz="2700">
                <a:latin typeface="Songti SC" panose="02010600040101010101" pitchFamily="2" charset="-122"/>
                <a:ea typeface="Songti SC" panose="02010600040101010101" pitchFamily="2" charset="-122"/>
              </a:rPr>
              <a:t>Git</a:t>
            </a:r>
            <a:r>
              <a:rPr kumimoji="1" lang="zh-CN" altLang="en-US" sz="2700">
                <a:latin typeface="Songti SC" panose="02010600040101010101" pitchFamily="2" charset="-122"/>
                <a:ea typeface="Songti SC" panose="02010600040101010101" pitchFamily="2" charset="-122"/>
              </a:rPr>
              <a:t>不是万能的，甚至都不是最好用的，不过是目前最流行的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7A51FDC-5D31-DC48-B7D3-556F946F7F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/>
              <a:t>红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CD8B689-1A57-4945-B57F-DAFF70B75BE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kumimoji="1" lang="zh-CN" altLang="en-US"/>
              <a:t>非常快</a:t>
            </a:r>
            <a:endParaRPr kumimoji="1" lang="en-US" altLang="zh-CN"/>
          </a:p>
          <a:p>
            <a:r>
              <a:rPr kumimoji="1" lang="zh-CN" altLang="en-US"/>
              <a:t>分布式</a:t>
            </a:r>
            <a:r>
              <a:rPr kumimoji="1" lang="en-US" altLang="zh-CN"/>
              <a:t>(</a:t>
            </a:r>
            <a:r>
              <a:rPr kumimoji="1" lang="zh-CN" altLang="en-US"/>
              <a:t>为什么说它是分布式的呢</a:t>
            </a:r>
            <a:r>
              <a:rPr kumimoji="1" lang="en-US" altLang="zh-CN"/>
              <a:t>)</a:t>
            </a:r>
          </a:p>
          <a:p>
            <a:r>
              <a:rPr kumimoji="1" lang="zh-CN" altLang="en-US"/>
              <a:t>分支功能强大，支持成千上万分支并能快速切换</a:t>
            </a:r>
            <a:endParaRPr kumimoji="1" lang="en-US" altLang="zh-CN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D2AA640-CDCD-CD4F-BE66-3FB56F0B12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kumimoji="1" lang="zh-CN" altLang="en-US"/>
              <a:t>黑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16179AA8-092C-F842-AAB6-5DFEC886105B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kumimoji="1" lang="zh-CN" altLang="en-US"/>
              <a:t>略为复杂和难学</a:t>
            </a:r>
            <a:endParaRPr kumimoji="1" lang="en-US" altLang="zh-CN"/>
          </a:p>
          <a:p>
            <a:r>
              <a:rPr kumimoji="1" lang="zh-CN" altLang="en-US"/>
              <a:t>命令太多且重合</a:t>
            </a:r>
            <a:endParaRPr kumimoji="1" lang="en-US" altLang="zh-CN"/>
          </a:p>
          <a:p>
            <a:r>
              <a:rPr kumimoji="1" lang="zh-CN" altLang="en-US"/>
              <a:t>操作繁琐</a:t>
            </a:r>
            <a:endParaRPr kumimoji="1" lang="en-US" altLang="zh-CN"/>
          </a:p>
          <a:p>
            <a:r>
              <a:rPr kumimoji="1" lang="zh-CN" altLang="en-US"/>
              <a:t>权限控制不灵活</a:t>
            </a:r>
          </a:p>
        </p:txBody>
      </p:sp>
    </p:spTree>
    <p:extLst>
      <p:ext uri="{BB962C8B-B14F-4D97-AF65-F5344CB8AC3E}">
        <p14:creationId xmlns:p14="http://schemas.microsoft.com/office/powerpoint/2010/main" val="33401333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4BB52-273D-2B4D-98E0-037FAFD60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latin typeface="Monaco" pitchFamily="2" charset="77"/>
              </a:rPr>
              <a:t>常见的工作流程</a:t>
            </a:r>
            <a:br>
              <a:rPr lang="en-US" altLang="ja-JP"/>
            </a:br>
            <a:r>
              <a:rPr lang="en-US" altLang="zh-CN">
                <a:latin typeface="Monaco" pitchFamily="2" charset="77"/>
              </a:rPr>
              <a:t>svn</a:t>
            </a:r>
            <a:r>
              <a:rPr lang="zh-CN" altLang="en-US">
                <a:latin typeface="Monaco" pitchFamily="2" charset="77"/>
              </a:rPr>
              <a:t>  </a:t>
            </a:r>
            <a:r>
              <a:rPr lang="zh-CN" altLang="en-US"/>
              <a:t>                             </a:t>
            </a:r>
            <a:r>
              <a:rPr lang="en-US" altLang="zh-CN">
                <a:latin typeface="Monaco" pitchFamily="2" charset="77"/>
              </a:rPr>
              <a:t>git</a:t>
            </a:r>
            <a:endParaRPr lang="en-US">
              <a:latin typeface="Monaco" pitchFamily="2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6E61D2-B53C-744D-A41F-83B25EA84CF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altLang="zh-CN" sz="2000">
                <a:latin typeface="Monaco" pitchFamily="2" charset="77"/>
              </a:rPr>
              <a:t>checkout</a:t>
            </a:r>
            <a:r>
              <a:rPr lang="zh-CN" altLang="en-US" sz="2000">
                <a:latin typeface="Monaco" pitchFamily="2" charset="77"/>
              </a:rPr>
              <a:t>一个分支</a:t>
            </a:r>
            <a:endParaRPr lang="en-US" altLang="zh-CN" sz="2000">
              <a:latin typeface="Monaco" pitchFamily="2" charset="77"/>
            </a:endParaRPr>
          </a:p>
          <a:p>
            <a:r>
              <a:rPr lang="zh-CN" altLang="en-US" sz="2000">
                <a:latin typeface="Monaco" pitchFamily="2" charset="77"/>
              </a:rPr>
              <a:t>写代码</a:t>
            </a:r>
            <a:endParaRPr lang="en-US" altLang="zh-CN" sz="2000">
              <a:latin typeface="Monaco" pitchFamily="2" charset="77"/>
            </a:endParaRPr>
          </a:p>
          <a:p>
            <a:r>
              <a:rPr lang="zh-CN" altLang="en-US" sz="2000">
                <a:latin typeface="Monaco" pitchFamily="2" charset="77"/>
              </a:rPr>
              <a:t>拉取仓库代码并解决冲突</a:t>
            </a:r>
            <a:endParaRPr lang="en-US" altLang="zh-CN" sz="2000">
              <a:latin typeface="Monaco" pitchFamily="2" charset="77"/>
            </a:endParaRPr>
          </a:p>
          <a:p>
            <a:r>
              <a:rPr lang="zh-CN" altLang="en-US" sz="2000">
                <a:latin typeface="Monaco" pitchFamily="2" charset="77"/>
              </a:rPr>
              <a:t>推送到远程仓库</a:t>
            </a:r>
            <a:endParaRPr lang="en-US" sz="2000">
              <a:latin typeface="Monaco" pitchFamily="2" charset="77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B9CF36-8F05-664A-93EA-DEB4EC8801D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zh-CN" altLang="en-US" sz="2400">
                <a:latin typeface="Monaco" pitchFamily="2" charset="77"/>
              </a:rPr>
              <a:t>克隆一个仓库</a:t>
            </a:r>
            <a:endParaRPr lang="en-US" altLang="zh-CN" sz="2400">
              <a:latin typeface="Monaco" pitchFamily="2" charset="77"/>
            </a:endParaRPr>
          </a:p>
          <a:p>
            <a:r>
              <a:rPr lang="zh-CN" altLang="en-US" sz="2400">
                <a:latin typeface="Monaco" pitchFamily="2" charset="77"/>
              </a:rPr>
              <a:t>写代码</a:t>
            </a:r>
            <a:endParaRPr lang="en-US" altLang="zh-CN" sz="2400">
              <a:latin typeface="Monaco" pitchFamily="2" charset="77"/>
            </a:endParaRPr>
          </a:p>
          <a:p>
            <a:r>
              <a:rPr lang="zh-CN" altLang="en-US" sz="2400">
                <a:latin typeface="Monaco" pitchFamily="2" charset="77"/>
              </a:rPr>
              <a:t>提交到本地仓库</a:t>
            </a:r>
            <a:endParaRPr lang="en-US" altLang="zh-CN" sz="2400">
              <a:latin typeface="Monaco" pitchFamily="2" charset="77"/>
            </a:endParaRPr>
          </a:p>
          <a:p>
            <a:r>
              <a:rPr lang="zh-CN" altLang="en-US" sz="2400">
                <a:latin typeface="Monaco" pitchFamily="2" charset="77"/>
              </a:rPr>
              <a:t>拉取远端仓库更新并解决冲突</a:t>
            </a:r>
            <a:endParaRPr lang="en-US" altLang="zh-CN" sz="2400">
              <a:latin typeface="Monaco" pitchFamily="2" charset="77"/>
            </a:endParaRPr>
          </a:p>
          <a:p>
            <a:r>
              <a:rPr lang="zh-CN" altLang="en-US" sz="2400">
                <a:latin typeface="Monaco" pitchFamily="2" charset="77"/>
              </a:rPr>
              <a:t>将结果保存提交到本地仓库</a:t>
            </a:r>
            <a:endParaRPr lang="en-US" altLang="zh-CN" sz="2400">
              <a:latin typeface="Monaco" pitchFamily="2" charset="77"/>
            </a:endParaRPr>
          </a:p>
          <a:p>
            <a:r>
              <a:rPr lang="zh-CN" altLang="en-US" sz="2400">
                <a:latin typeface="Monaco" pitchFamily="2" charset="77"/>
              </a:rPr>
              <a:t>推送到远程仓库</a:t>
            </a:r>
            <a:endParaRPr lang="en-US" altLang="zh-CN" sz="2400">
              <a:latin typeface="Monaco" pitchFamily="2" charset="77"/>
            </a:endParaRPr>
          </a:p>
          <a:p>
            <a:endParaRPr lang="en-US" altLang="zh-CN" sz="2400">
              <a:latin typeface="Monaco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0064928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A4992CD-14A9-FF4B-A6CC-47EF2692B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git</a:t>
            </a:r>
            <a:r>
              <a:rPr kumimoji="1" lang="zh-CN" altLang="en-US"/>
              <a:t>安装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47F02C1-60EC-EF4F-8FE7-6A5B49CBEF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/>
              <a:t>命令行</a:t>
            </a:r>
            <a:endParaRPr kumimoji="1" lang="en-US" altLang="zh-CN"/>
          </a:p>
          <a:p>
            <a:pPr lvl="1"/>
            <a:r>
              <a:rPr kumimoji="1" lang="en-US" altLang="zh-CN"/>
              <a:t>brew</a:t>
            </a:r>
            <a:r>
              <a:rPr kumimoji="1" lang="zh-CN" altLang="en-US"/>
              <a:t> </a:t>
            </a:r>
            <a:r>
              <a:rPr kumimoji="1" lang="en-US" altLang="zh-CN"/>
              <a:t>(macOS)</a:t>
            </a:r>
          </a:p>
          <a:p>
            <a:pPr lvl="1"/>
            <a:r>
              <a:rPr kumimoji="1" lang="en-US" altLang="zh-CN"/>
              <a:t>apt-get(ubuntu/debian)</a:t>
            </a:r>
          </a:p>
          <a:p>
            <a:pPr lvl="1"/>
            <a:r>
              <a:rPr kumimoji="1" lang="en-US" altLang="zh-CN"/>
              <a:t>yum(centOS)</a:t>
            </a:r>
          </a:p>
          <a:p>
            <a:pPr lvl="1"/>
            <a:r>
              <a:rPr kumimoji="1" lang="en-US" altLang="zh-CN"/>
              <a:t>msi(Windows)</a:t>
            </a:r>
          </a:p>
          <a:p>
            <a:r>
              <a:rPr kumimoji="1" lang="zh-CN" altLang="en-US"/>
              <a:t>图形化客户端</a:t>
            </a:r>
            <a:endParaRPr kumimoji="1" lang="en-US" altLang="zh-CN"/>
          </a:p>
          <a:p>
            <a:pPr lvl="1"/>
            <a:r>
              <a:rPr kumimoji="1" lang="en-US" altLang="zh-CN"/>
              <a:t>tortoisegit(Windows)</a:t>
            </a:r>
            <a:r>
              <a:rPr kumimoji="1" lang="zh-CN" altLang="en-US"/>
              <a:t>  </a:t>
            </a:r>
            <a:endParaRPr kumimoji="1" lang="en-US" altLang="zh-CN"/>
          </a:p>
          <a:p>
            <a:pPr lvl="1"/>
            <a:r>
              <a:rPr kumimoji="1" lang="en-US" altLang="zh-CN"/>
              <a:t>SourceTree(Windows/macOS)</a:t>
            </a:r>
          </a:p>
          <a:p>
            <a:pPr lvl="1"/>
            <a:r>
              <a:rPr kumimoji="1" lang="en-US" altLang="zh-CN"/>
              <a:t>Git</a:t>
            </a:r>
            <a:r>
              <a:rPr kumimoji="1" lang="zh-CN" altLang="en-US"/>
              <a:t> </a:t>
            </a:r>
            <a:r>
              <a:rPr kumimoji="1" lang="en-US" altLang="zh-CN"/>
              <a:t>Kraken(Windows/Linux/macOS)</a:t>
            </a:r>
          </a:p>
          <a:p>
            <a:pPr lvl="1"/>
            <a:r>
              <a:rPr kumimoji="1" lang="en-US" altLang="zh-CN"/>
              <a:t>Tower(Windows/macOS)</a:t>
            </a:r>
          </a:p>
        </p:txBody>
      </p:sp>
    </p:spTree>
    <p:extLst>
      <p:ext uri="{BB962C8B-B14F-4D97-AF65-F5344CB8AC3E}">
        <p14:creationId xmlns:p14="http://schemas.microsoft.com/office/powerpoint/2010/main" val="34256903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3118</TotalTime>
  <Words>932</Words>
  <Application>Microsoft Macintosh PowerPoint</Application>
  <PresentationFormat>宽屏</PresentationFormat>
  <Paragraphs>214</Paragraphs>
  <Slides>39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39</vt:i4>
      </vt:variant>
    </vt:vector>
  </HeadingPairs>
  <TitlesOfParts>
    <vt:vector size="50" baseType="lpstr">
      <vt:lpstr>等线</vt:lpstr>
      <vt:lpstr>等线 Light</vt:lpstr>
      <vt:lpstr>Microsoft YaHei</vt:lpstr>
      <vt:lpstr>Songti SC</vt:lpstr>
      <vt:lpstr>游ゴシック</vt:lpstr>
      <vt:lpstr>游ゴシック Light</vt:lpstr>
      <vt:lpstr>Arial</vt:lpstr>
      <vt:lpstr>Calibri</vt:lpstr>
      <vt:lpstr>Calibri Light</vt:lpstr>
      <vt:lpstr>Monaco</vt:lpstr>
      <vt:lpstr>Office Theme</vt:lpstr>
      <vt:lpstr>Git In Action</vt:lpstr>
      <vt:lpstr>分享目的</vt:lpstr>
      <vt:lpstr>大纲</vt:lpstr>
      <vt:lpstr>A Brief History Of VCS</vt:lpstr>
      <vt:lpstr>PowerPoint 演示文稿</vt:lpstr>
      <vt:lpstr>PowerPoint 演示文稿</vt:lpstr>
      <vt:lpstr>git的红与黑                 Git不是万能的，甚至都不是最好用的，不过是目前最流行的</vt:lpstr>
      <vt:lpstr>常见的工作流程 svn                               git</vt:lpstr>
      <vt:lpstr>git安装</vt:lpstr>
      <vt:lpstr>                           存储快照而不是存储差异   </vt:lpstr>
      <vt:lpstr>三个区域及转移关系</vt:lpstr>
      <vt:lpstr>三个区域的解释</vt:lpstr>
      <vt:lpstr>通常的工作流程</vt:lpstr>
      <vt:lpstr>初次运行前的配置</vt:lpstr>
      <vt:lpstr>一个较为完成的使用过程</vt:lpstr>
      <vt:lpstr>PowerPoint 演示文稿</vt:lpstr>
      <vt:lpstr>PowerPoint 演示文稿</vt:lpstr>
      <vt:lpstr>Diff And Remove</vt:lpstr>
      <vt:lpstr>强大的git log</vt:lpstr>
      <vt:lpstr>与远端仓库进行交互</vt:lpstr>
      <vt:lpstr>进一步理解分支</vt:lpstr>
      <vt:lpstr>git对象类型      blob对象, tree对象, commit对象  分支本质上就是一个41字节的字符串，这也是为什么切换分支的代价会如此小 master分支没有任何特殊之处，只是会默认创建它同时也很少有人会动它</vt:lpstr>
      <vt:lpstr>After three commits</vt:lpstr>
      <vt:lpstr>利用git底层命令来观察一下</vt:lpstr>
      <vt:lpstr>更进一步</vt:lpstr>
      <vt:lpstr>PowerPoint 演示文稿</vt:lpstr>
      <vt:lpstr>Three-party merger</vt:lpstr>
      <vt:lpstr>合并不总是一帆风顺</vt:lpstr>
      <vt:lpstr>rebase-figure1</vt:lpstr>
      <vt:lpstr>rebase-figure2</vt:lpstr>
      <vt:lpstr>rebase-figure3</vt:lpstr>
      <vt:lpstr>a-more-interesting-rebase-example-figure1</vt:lpstr>
      <vt:lpstr>a-more-interesting-rebase-example-figure2</vt:lpstr>
      <vt:lpstr>a-more-interesting-rebase-example-figure3</vt:lpstr>
      <vt:lpstr>分布式git</vt:lpstr>
      <vt:lpstr>Git调试工具&amp;抓锅</vt:lpstr>
      <vt:lpstr>git实用工具</vt:lpstr>
      <vt:lpstr>从另一个角度理解reset</vt:lpstr>
      <vt:lpstr>git与CICD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Git实战</dc:title>
  <dc:creator>shaocong liang</dc:creator>
  <cp:lastModifiedBy>shaocong liang</cp:lastModifiedBy>
  <cp:revision>444</cp:revision>
  <dcterms:created xsi:type="dcterms:W3CDTF">2018-11-17T02:06:24Z</dcterms:created>
  <dcterms:modified xsi:type="dcterms:W3CDTF">2018-11-20T14:07:26Z</dcterms:modified>
</cp:coreProperties>
</file>